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56" r:id="rId2"/>
    <p:sldId id="311" r:id="rId3"/>
    <p:sldId id="257" r:id="rId4"/>
    <p:sldId id="290" r:id="rId5"/>
    <p:sldId id="288" r:id="rId6"/>
    <p:sldId id="293" r:id="rId7"/>
    <p:sldId id="289" r:id="rId8"/>
    <p:sldId id="258" r:id="rId9"/>
    <p:sldId id="291" r:id="rId10"/>
    <p:sldId id="259" r:id="rId11"/>
    <p:sldId id="260" r:id="rId12"/>
    <p:sldId id="261" r:id="rId13"/>
    <p:sldId id="262" r:id="rId14"/>
    <p:sldId id="263" r:id="rId15"/>
    <p:sldId id="264" r:id="rId16"/>
    <p:sldId id="266" r:id="rId17"/>
    <p:sldId id="265" r:id="rId18"/>
    <p:sldId id="310" r:id="rId19"/>
    <p:sldId id="267" r:id="rId20"/>
    <p:sldId id="268" r:id="rId21"/>
    <p:sldId id="269" r:id="rId22"/>
    <p:sldId id="270" r:id="rId23"/>
    <p:sldId id="271" r:id="rId24"/>
    <p:sldId id="272" r:id="rId25"/>
    <p:sldId id="273" r:id="rId26"/>
    <p:sldId id="274" r:id="rId27"/>
    <p:sldId id="275" r:id="rId28"/>
    <p:sldId id="276" r:id="rId29"/>
    <p:sldId id="277" r:id="rId30"/>
    <p:sldId id="292" r:id="rId31"/>
    <p:sldId id="279" r:id="rId32"/>
    <p:sldId id="280" r:id="rId33"/>
    <p:sldId id="281" r:id="rId34"/>
    <p:sldId id="282" r:id="rId35"/>
    <p:sldId id="283" r:id="rId36"/>
    <p:sldId id="284" r:id="rId37"/>
    <p:sldId id="285" r:id="rId38"/>
    <p:sldId id="286" r:id="rId39"/>
    <p:sldId id="287" r:id="rId40"/>
    <p:sldId id="321" r:id="rId41"/>
    <p:sldId id="294" r:id="rId42"/>
    <p:sldId id="295" r:id="rId43"/>
    <p:sldId id="296" r:id="rId44"/>
    <p:sldId id="297" r:id="rId45"/>
    <p:sldId id="298" r:id="rId46"/>
    <p:sldId id="299" r:id="rId47"/>
    <p:sldId id="300" r:id="rId48"/>
    <p:sldId id="301" r:id="rId49"/>
    <p:sldId id="302" r:id="rId50"/>
    <p:sldId id="304" r:id="rId51"/>
    <p:sldId id="315" r:id="rId52"/>
    <p:sldId id="303" r:id="rId53"/>
    <p:sldId id="320" r:id="rId54"/>
    <p:sldId id="305" r:id="rId55"/>
    <p:sldId id="306" r:id="rId56"/>
    <p:sldId id="308" r:id="rId57"/>
    <p:sldId id="309" r:id="rId58"/>
    <p:sldId id="319" r:id="rId59"/>
    <p:sldId id="307" r:id="rId60"/>
    <p:sldId id="313" r:id="rId61"/>
    <p:sldId id="312" r:id="rId62"/>
    <p:sldId id="318" r:id="rId63"/>
    <p:sldId id="31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938" autoAdjust="0"/>
  </p:normalViewPr>
  <p:slideViewPr>
    <p:cSldViewPr snapToGrid="0">
      <p:cViewPr varScale="1">
        <p:scale>
          <a:sx n="99" d="100"/>
          <a:sy n="99" d="100"/>
        </p:scale>
        <p:origin x="100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04E9A-D0BD-4123-B1E9-542E5964D835}" type="datetimeFigureOut">
              <a:rPr lang="en-US" smtClean="0"/>
              <a:t>5/1/2019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C8C02-9F67-427A-8B98-89DFA7A81E66}" type="slidenum">
              <a:rPr lang="en-US" smtClean="0"/>
              <a:t>‹#›</a:t>
            </a:fld>
            <a:endParaRPr lang="en-US"/>
          </a:p>
        </p:txBody>
      </p:sp>
    </p:spTree>
    <p:extLst>
      <p:ext uri="{BB962C8B-B14F-4D97-AF65-F5344CB8AC3E}">
        <p14:creationId xmlns:p14="http://schemas.microsoft.com/office/powerpoint/2010/main" val="1859202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1</a:t>
            </a:fld>
            <a:endParaRPr lang="en-US"/>
          </a:p>
        </p:txBody>
      </p:sp>
    </p:spTree>
    <p:extLst>
      <p:ext uri="{BB962C8B-B14F-4D97-AF65-F5344CB8AC3E}">
        <p14:creationId xmlns:p14="http://schemas.microsoft.com/office/powerpoint/2010/main" val="264188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 – Do this BEFORE</a:t>
            </a:r>
            <a:r>
              <a:rPr lang="en-US" baseline="0" dirty="0" smtClean="0"/>
              <a:t> you start asking questions</a:t>
            </a:r>
          </a:p>
          <a:p>
            <a:r>
              <a:rPr lang="en-US" baseline="0" dirty="0" smtClean="0"/>
              <a:t>Not signing HMIS release will slow the process down b/c a new release will need to be gathered for each referral</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10</a:t>
            </a:fld>
            <a:endParaRPr lang="en-US"/>
          </a:p>
        </p:txBody>
      </p:sp>
    </p:spTree>
    <p:extLst>
      <p:ext uri="{BB962C8B-B14F-4D97-AF65-F5344CB8AC3E}">
        <p14:creationId xmlns:p14="http://schemas.microsoft.com/office/powerpoint/2010/main" val="1951759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11</a:t>
            </a:fld>
            <a:endParaRPr lang="en-US"/>
          </a:p>
        </p:txBody>
      </p:sp>
    </p:spTree>
    <p:extLst>
      <p:ext uri="{BB962C8B-B14F-4D97-AF65-F5344CB8AC3E}">
        <p14:creationId xmlns:p14="http://schemas.microsoft.com/office/powerpoint/2010/main" val="217714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12</a:t>
            </a:fld>
            <a:endParaRPr lang="en-US"/>
          </a:p>
        </p:txBody>
      </p:sp>
    </p:spTree>
    <p:extLst>
      <p:ext uri="{BB962C8B-B14F-4D97-AF65-F5344CB8AC3E}">
        <p14:creationId xmlns:p14="http://schemas.microsoft.com/office/powerpoint/2010/main" val="469590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 – Add the registry</a:t>
            </a:r>
            <a:r>
              <a:rPr lang="en-US" baseline="0" dirty="0" smtClean="0"/>
              <a:t> application to Safe Home website</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13</a:t>
            </a:fld>
            <a:endParaRPr lang="en-US"/>
          </a:p>
        </p:txBody>
      </p:sp>
    </p:spTree>
    <p:extLst>
      <p:ext uri="{BB962C8B-B14F-4D97-AF65-F5344CB8AC3E}">
        <p14:creationId xmlns:p14="http://schemas.microsoft.com/office/powerpoint/2010/main" val="61104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14</a:t>
            </a:fld>
            <a:endParaRPr lang="en-US"/>
          </a:p>
        </p:txBody>
      </p:sp>
    </p:spTree>
    <p:extLst>
      <p:ext uri="{BB962C8B-B14F-4D97-AF65-F5344CB8AC3E}">
        <p14:creationId xmlns:p14="http://schemas.microsoft.com/office/powerpoint/2010/main" val="3861346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15</a:t>
            </a:fld>
            <a:endParaRPr lang="en-US"/>
          </a:p>
        </p:txBody>
      </p:sp>
    </p:spTree>
    <p:extLst>
      <p:ext uri="{BB962C8B-B14F-4D97-AF65-F5344CB8AC3E}">
        <p14:creationId xmlns:p14="http://schemas.microsoft.com/office/powerpoint/2010/main" val="675242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16</a:t>
            </a:fld>
            <a:endParaRPr lang="en-US"/>
          </a:p>
        </p:txBody>
      </p:sp>
    </p:spTree>
    <p:extLst>
      <p:ext uri="{BB962C8B-B14F-4D97-AF65-F5344CB8AC3E}">
        <p14:creationId xmlns:p14="http://schemas.microsoft.com/office/powerpoint/2010/main" val="2438855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17</a:t>
            </a:fld>
            <a:endParaRPr lang="en-US"/>
          </a:p>
        </p:txBody>
      </p:sp>
    </p:spTree>
    <p:extLst>
      <p:ext uri="{BB962C8B-B14F-4D97-AF65-F5344CB8AC3E}">
        <p14:creationId xmlns:p14="http://schemas.microsoft.com/office/powerpoint/2010/main" val="1804626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18</a:t>
            </a:fld>
            <a:endParaRPr lang="en-US"/>
          </a:p>
        </p:txBody>
      </p:sp>
    </p:spTree>
    <p:extLst>
      <p:ext uri="{BB962C8B-B14F-4D97-AF65-F5344CB8AC3E}">
        <p14:creationId xmlns:p14="http://schemas.microsoft.com/office/powerpoint/2010/main" val="3508218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19</a:t>
            </a:fld>
            <a:endParaRPr lang="en-US"/>
          </a:p>
        </p:txBody>
      </p:sp>
    </p:spTree>
    <p:extLst>
      <p:ext uri="{BB962C8B-B14F-4D97-AF65-F5344CB8AC3E}">
        <p14:creationId xmlns:p14="http://schemas.microsoft.com/office/powerpoint/2010/main" val="51782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2</a:t>
            </a:fld>
            <a:endParaRPr lang="en-US"/>
          </a:p>
        </p:txBody>
      </p:sp>
    </p:spTree>
    <p:extLst>
      <p:ext uri="{BB962C8B-B14F-4D97-AF65-F5344CB8AC3E}">
        <p14:creationId xmlns:p14="http://schemas.microsoft.com/office/powerpoint/2010/main" val="2832722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20</a:t>
            </a:fld>
            <a:endParaRPr lang="en-US"/>
          </a:p>
        </p:txBody>
      </p:sp>
    </p:spTree>
    <p:extLst>
      <p:ext uri="{BB962C8B-B14F-4D97-AF65-F5344CB8AC3E}">
        <p14:creationId xmlns:p14="http://schemas.microsoft.com/office/powerpoint/2010/main" val="1574010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21</a:t>
            </a:fld>
            <a:endParaRPr lang="en-US"/>
          </a:p>
        </p:txBody>
      </p:sp>
    </p:spTree>
    <p:extLst>
      <p:ext uri="{BB962C8B-B14F-4D97-AF65-F5344CB8AC3E}">
        <p14:creationId xmlns:p14="http://schemas.microsoft.com/office/powerpoint/2010/main" val="4152057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22</a:t>
            </a:fld>
            <a:endParaRPr lang="en-US"/>
          </a:p>
        </p:txBody>
      </p:sp>
    </p:spTree>
    <p:extLst>
      <p:ext uri="{BB962C8B-B14F-4D97-AF65-F5344CB8AC3E}">
        <p14:creationId xmlns:p14="http://schemas.microsoft.com/office/powerpoint/2010/main" val="2642723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23</a:t>
            </a:fld>
            <a:endParaRPr lang="en-US"/>
          </a:p>
        </p:txBody>
      </p:sp>
    </p:spTree>
    <p:extLst>
      <p:ext uri="{BB962C8B-B14F-4D97-AF65-F5344CB8AC3E}">
        <p14:creationId xmlns:p14="http://schemas.microsoft.com/office/powerpoint/2010/main" val="24594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24</a:t>
            </a:fld>
            <a:endParaRPr lang="en-US"/>
          </a:p>
        </p:txBody>
      </p:sp>
    </p:spTree>
    <p:extLst>
      <p:ext uri="{BB962C8B-B14F-4D97-AF65-F5344CB8AC3E}">
        <p14:creationId xmlns:p14="http://schemas.microsoft.com/office/powerpoint/2010/main" val="1815837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25</a:t>
            </a:fld>
            <a:endParaRPr lang="en-US"/>
          </a:p>
        </p:txBody>
      </p:sp>
    </p:spTree>
    <p:extLst>
      <p:ext uri="{BB962C8B-B14F-4D97-AF65-F5344CB8AC3E}">
        <p14:creationId xmlns:p14="http://schemas.microsoft.com/office/powerpoint/2010/main" val="576383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26</a:t>
            </a:fld>
            <a:endParaRPr lang="en-US"/>
          </a:p>
        </p:txBody>
      </p:sp>
    </p:spTree>
    <p:extLst>
      <p:ext uri="{BB962C8B-B14F-4D97-AF65-F5344CB8AC3E}">
        <p14:creationId xmlns:p14="http://schemas.microsoft.com/office/powerpoint/2010/main" val="3195477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27</a:t>
            </a:fld>
            <a:endParaRPr lang="en-US"/>
          </a:p>
        </p:txBody>
      </p:sp>
    </p:spTree>
    <p:extLst>
      <p:ext uri="{BB962C8B-B14F-4D97-AF65-F5344CB8AC3E}">
        <p14:creationId xmlns:p14="http://schemas.microsoft.com/office/powerpoint/2010/main" val="3851757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28</a:t>
            </a:fld>
            <a:endParaRPr lang="en-US"/>
          </a:p>
        </p:txBody>
      </p:sp>
    </p:spTree>
    <p:extLst>
      <p:ext uri="{BB962C8B-B14F-4D97-AF65-F5344CB8AC3E}">
        <p14:creationId xmlns:p14="http://schemas.microsoft.com/office/powerpoint/2010/main" val="1104231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29</a:t>
            </a:fld>
            <a:endParaRPr lang="en-US"/>
          </a:p>
        </p:txBody>
      </p:sp>
    </p:spTree>
    <p:extLst>
      <p:ext uri="{BB962C8B-B14F-4D97-AF65-F5344CB8AC3E}">
        <p14:creationId xmlns:p14="http://schemas.microsoft.com/office/powerpoint/2010/main" val="85278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3</a:t>
            </a:fld>
            <a:endParaRPr lang="en-US"/>
          </a:p>
        </p:txBody>
      </p:sp>
    </p:spTree>
    <p:extLst>
      <p:ext uri="{BB962C8B-B14F-4D97-AF65-F5344CB8AC3E}">
        <p14:creationId xmlns:p14="http://schemas.microsoft.com/office/powerpoint/2010/main" val="2976129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30</a:t>
            </a:fld>
            <a:endParaRPr lang="en-US"/>
          </a:p>
        </p:txBody>
      </p:sp>
    </p:spTree>
    <p:extLst>
      <p:ext uri="{BB962C8B-B14F-4D97-AF65-F5344CB8AC3E}">
        <p14:creationId xmlns:p14="http://schemas.microsoft.com/office/powerpoint/2010/main" val="3512017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31</a:t>
            </a:fld>
            <a:endParaRPr lang="en-US"/>
          </a:p>
        </p:txBody>
      </p:sp>
    </p:spTree>
    <p:extLst>
      <p:ext uri="{BB962C8B-B14F-4D97-AF65-F5344CB8AC3E}">
        <p14:creationId xmlns:p14="http://schemas.microsoft.com/office/powerpoint/2010/main" val="1718659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32</a:t>
            </a:fld>
            <a:endParaRPr lang="en-US"/>
          </a:p>
        </p:txBody>
      </p:sp>
    </p:spTree>
    <p:extLst>
      <p:ext uri="{BB962C8B-B14F-4D97-AF65-F5344CB8AC3E}">
        <p14:creationId xmlns:p14="http://schemas.microsoft.com/office/powerpoint/2010/main" val="93630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33</a:t>
            </a:fld>
            <a:endParaRPr lang="en-US"/>
          </a:p>
        </p:txBody>
      </p:sp>
    </p:spTree>
    <p:extLst>
      <p:ext uri="{BB962C8B-B14F-4D97-AF65-F5344CB8AC3E}">
        <p14:creationId xmlns:p14="http://schemas.microsoft.com/office/powerpoint/2010/main" val="3575718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34</a:t>
            </a:fld>
            <a:endParaRPr lang="en-US"/>
          </a:p>
        </p:txBody>
      </p:sp>
    </p:spTree>
    <p:extLst>
      <p:ext uri="{BB962C8B-B14F-4D97-AF65-F5344CB8AC3E}">
        <p14:creationId xmlns:p14="http://schemas.microsoft.com/office/powerpoint/2010/main" val="1308822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35</a:t>
            </a:fld>
            <a:endParaRPr lang="en-US"/>
          </a:p>
        </p:txBody>
      </p:sp>
    </p:spTree>
    <p:extLst>
      <p:ext uri="{BB962C8B-B14F-4D97-AF65-F5344CB8AC3E}">
        <p14:creationId xmlns:p14="http://schemas.microsoft.com/office/powerpoint/2010/main" val="2765507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36</a:t>
            </a:fld>
            <a:endParaRPr lang="en-US"/>
          </a:p>
        </p:txBody>
      </p:sp>
    </p:spTree>
    <p:extLst>
      <p:ext uri="{BB962C8B-B14F-4D97-AF65-F5344CB8AC3E}">
        <p14:creationId xmlns:p14="http://schemas.microsoft.com/office/powerpoint/2010/main" val="1697224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37</a:t>
            </a:fld>
            <a:endParaRPr lang="en-US"/>
          </a:p>
        </p:txBody>
      </p:sp>
    </p:spTree>
    <p:extLst>
      <p:ext uri="{BB962C8B-B14F-4D97-AF65-F5344CB8AC3E}">
        <p14:creationId xmlns:p14="http://schemas.microsoft.com/office/powerpoint/2010/main" val="3508874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38</a:t>
            </a:fld>
            <a:endParaRPr lang="en-US"/>
          </a:p>
        </p:txBody>
      </p:sp>
    </p:spTree>
    <p:extLst>
      <p:ext uri="{BB962C8B-B14F-4D97-AF65-F5344CB8AC3E}">
        <p14:creationId xmlns:p14="http://schemas.microsoft.com/office/powerpoint/2010/main" val="1040156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39</a:t>
            </a:fld>
            <a:endParaRPr lang="en-US"/>
          </a:p>
        </p:txBody>
      </p:sp>
    </p:spTree>
    <p:extLst>
      <p:ext uri="{BB962C8B-B14F-4D97-AF65-F5344CB8AC3E}">
        <p14:creationId xmlns:p14="http://schemas.microsoft.com/office/powerpoint/2010/main" val="125630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4</a:t>
            </a:fld>
            <a:endParaRPr lang="en-US"/>
          </a:p>
        </p:txBody>
      </p:sp>
    </p:spTree>
    <p:extLst>
      <p:ext uri="{BB962C8B-B14F-4D97-AF65-F5344CB8AC3E}">
        <p14:creationId xmlns:p14="http://schemas.microsoft.com/office/powerpoint/2010/main" val="1466386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 – Do this AFTER the ROIs</a:t>
            </a:r>
            <a:r>
              <a:rPr lang="en-US" baseline="0" dirty="0" smtClean="0"/>
              <a:t> and Supplemental questions</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41</a:t>
            </a:fld>
            <a:endParaRPr lang="en-US"/>
          </a:p>
        </p:txBody>
      </p:sp>
    </p:spTree>
    <p:extLst>
      <p:ext uri="{BB962C8B-B14F-4D97-AF65-F5344CB8AC3E}">
        <p14:creationId xmlns:p14="http://schemas.microsoft.com/office/powerpoint/2010/main" val="3073469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42</a:t>
            </a:fld>
            <a:endParaRPr lang="en-US"/>
          </a:p>
        </p:txBody>
      </p:sp>
    </p:spTree>
    <p:extLst>
      <p:ext uri="{BB962C8B-B14F-4D97-AF65-F5344CB8AC3E}">
        <p14:creationId xmlns:p14="http://schemas.microsoft.com/office/powerpoint/2010/main" val="2384553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43</a:t>
            </a:fld>
            <a:endParaRPr lang="en-US"/>
          </a:p>
        </p:txBody>
      </p:sp>
    </p:spTree>
    <p:extLst>
      <p:ext uri="{BB962C8B-B14F-4D97-AF65-F5344CB8AC3E}">
        <p14:creationId xmlns:p14="http://schemas.microsoft.com/office/powerpoint/2010/main" val="4081696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44</a:t>
            </a:fld>
            <a:endParaRPr lang="en-US"/>
          </a:p>
        </p:txBody>
      </p:sp>
    </p:spTree>
    <p:extLst>
      <p:ext uri="{BB962C8B-B14F-4D97-AF65-F5344CB8AC3E}">
        <p14:creationId xmlns:p14="http://schemas.microsoft.com/office/powerpoint/2010/main" val="3881369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45</a:t>
            </a:fld>
            <a:endParaRPr lang="en-US"/>
          </a:p>
        </p:txBody>
      </p:sp>
    </p:spTree>
    <p:extLst>
      <p:ext uri="{BB962C8B-B14F-4D97-AF65-F5344CB8AC3E}">
        <p14:creationId xmlns:p14="http://schemas.microsoft.com/office/powerpoint/2010/main" val="3660971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46</a:t>
            </a:fld>
            <a:endParaRPr lang="en-US"/>
          </a:p>
        </p:txBody>
      </p:sp>
    </p:spTree>
    <p:extLst>
      <p:ext uri="{BB962C8B-B14F-4D97-AF65-F5344CB8AC3E}">
        <p14:creationId xmlns:p14="http://schemas.microsoft.com/office/powerpoint/2010/main" val="1893443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47</a:t>
            </a:fld>
            <a:endParaRPr lang="en-US"/>
          </a:p>
        </p:txBody>
      </p:sp>
    </p:spTree>
    <p:extLst>
      <p:ext uri="{BB962C8B-B14F-4D97-AF65-F5344CB8AC3E}">
        <p14:creationId xmlns:p14="http://schemas.microsoft.com/office/powerpoint/2010/main" val="3827531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48</a:t>
            </a:fld>
            <a:endParaRPr lang="en-US"/>
          </a:p>
        </p:txBody>
      </p:sp>
    </p:spTree>
    <p:extLst>
      <p:ext uri="{BB962C8B-B14F-4D97-AF65-F5344CB8AC3E}">
        <p14:creationId xmlns:p14="http://schemas.microsoft.com/office/powerpoint/2010/main" val="1448418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49</a:t>
            </a:fld>
            <a:endParaRPr lang="en-US"/>
          </a:p>
        </p:txBody>
      </p:sp>
    </p:spTree>
    <p:extLst>
      <p:ext uri="{BB962C8B-B14F-4D97-AF65-F5344CB8AC3E}">
        <p14:creationId xmlns:p14="http://schemas.microsoft.com/office/powerpoint/2010/main" val="2438008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r>
              <a:rPr lang="en-US" baseline="0" dirty="0" smtClean="0"/>
              <a:t> – If you are an HMIS user, watch ICA’s training videos to learn how to put someone on the priority list. If they are not shared, you need to obtain a release to the priority list manager and email their assessment. </a:t>
            </a:r>
          </a:p>
          <a:p>
            <a:endParaRPr lang="en-US" baseline="0" dirty="0" smtClean="0"/>
          </a:p>
          <a:p>
            <a:r>
              <a:rPr lang="en-US" baseline="0" dirty="0" smtClean="0"/>
              <a:t>Make sure you know who is entering your data – you want them to ask you if they are confused.</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50</a:t>
            </a:fld>
            <a:endParaRPr lang="en-US"/>
          </a:p>
        </p:txBody>
      </p:sp>
    </p:spTree>
    <p:extLst>
      <p:ext uri="{BB962C8B-B14F-4D97-AF65-F5344CB8AC3E}">
        <p14:creationId xmlns:p14="http://schemas.microsoft.com/office/powerpoint/2010/main" val="242803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5</a:t>
            </a:fld>
            <a:endParaRPr lang="en-US"/>
          </a:p>
        </p:txBody>
      </p:sp>
    </p:spTree>
    <p:extLst>
      <p:ext uri="{BB962C8B-B14F-4D97-AF65-F5344CB8AC3E}">
        <p14:creationId xmlns:p14="http://schemas.microsoft.com/office/powerpoint/2010/main" val="514375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51</a:t>
            </a:fld>
            <a:endParaRPr lang="en-US"/>
          </a:p>
        </p:txBody>
      </p:sp>
    </p:spTree>
    <p:extLst>
      <p:ext uri="{BB962C8B-B14F-4D97-AF65-F5344CB8AC3E}">
        <p14:creationId xmlns:p14="http://schemas.microsoft.com/office/powerpoint/2010/main" val="37218333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52</a:t>
            </a:fld>
            <a:endParaRPr lang="en-US"/>
          </a:p>
        </p:txBody>
      </p:sp>
    </p:spTree>
    <p:extLst>
      <p:ext uri="{BB962C8B-B14F-4D97-AF65-F5344CB8AC3E}">
        <p14:creationId xmlns:p14="http://schemas.microsoft.com/office/powerpoint/2010/main" val="17875378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p>
          <a:p>
            <a:r>
              <a:rPr lang="en-US" dirty="0" smtClean="0"/>
              <a:t>Homeless history verification – get</a:t>
            </a:r>
            <a:r>
              <a:rPr lang="en-US" baseline="0" dirty="0" smtClean="0"/>
              <a:t> client permission and put in HMIS</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54</a:t>
            </a:fld>
            <a:endParaRPr lang="en-US"/>
          </a:p>
        </p:txBody>
      </p:sp>
    </p:spTree>
    <p:extLst>
      <p:ext uri="{BB962C8B-B14F-4D97-AF65-F5344CB8AC3E}">
        <p14:creationId xmlns:p14="http://schemas.microsoft.com/office/powerpoint/2010/main" val="12747123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55</a:t>
            </a:fld>
            <a:endParaRPr lang="en-US"/>
          </a:p>
        </p:txBody>
      </p:sp>
    </p:spTree>
    <p:extLst>
      <p:ext uri="{BB962C8B-B14F-4D97-AF65-F5344CB8AC3E}">
        <p14:creationId xmlns:p14="http://schemas.microsoft.com/office/powerpoint/2010/main" val="31754183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56</a:t>
            </a:fld>
            <a:endParaRPr lang="en-US"/>
          </a:p>
        </p:txBody>
      </p:sp>
    </p:spTree>
    <p:extLst>
      <p:ext uri="{BB962C8B-B14F-4D97-AF65-F5344CB8AC3E}">
        <p14:creationId xmlns:p14="http://schemas.microsoft.com/office/powerpoint/2010/main" val="5042631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57</a:t>
            </a:fld>
            <a:endParaRPr lang="en-US"/>
          </a:p>
        </p:txBody>
      </p:sp>
    </p:spTree>
    <p:extLst>
      <p:ext uri="{BB962C8B-B14F-4D97-AF65-F5344CB8AC3E}">
        <p14:creationId xmlns:p14="http://schemas.microsoft.com/office/powerpoint/2010/main" val="17502315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58</a:t>
            </a:fld>
            <a:endParaRPr lang="en-US"/>
          </a:p>
        </p:txBody>
      </p:sp>
    </p:spTree>
    <p:extLst>
      <p:ext uri="{BB962C8B-B14F-4D97-AF65-F5344CB8AC3E}">
        <p14:creationId xmlns:p14="http://schemas.microsoft.com/office/powerpoint/2010/main" val="3981980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59</a:t>
            </a:fld>
            <a:endParaRPr lang="en-US"/>
          </a:p>
        </p:txBody>
      </p:sp>
    </p:spTree>
    <p:extLst>
      <p:ext uri="{BB962C8B-B14F-4D97-AF65-F5344CB8AC3E}">
        <p14:creationId xmlns:p14="http://schemas.microsoft.com/office/powerpoint/2010/main" val="7220633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60</a:t>
            </a:fld>
            <a:endParaRPr lang="en-US"/>
          </a:p>
        </p:txBody>
      </p:sp>
    </p:spTree>
    <p:extLst>
      <p:ext uri="{BB962C8B-B14F-4D97-AF65-F5344CB8AC3E}">
        <p14:creationId xmlns:p14="http://schemas.microsoft.com/office/powerpoint/2010/main" val="17898051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61</a:t>
            </a:fld>
            <a:endParaRPr lang="en-US"/>
          </a:p>
        </p:txBody>
      </p:sp>
    </p:spTree>
    <p:extLst>
      <p:ext uri="{BB962C8B-B14F-4D97-AF65-F5344CB8AC3E}">
        <p14:creationId xmlns:p14="http://schemas.microsoft.com/office/powerpoint/2010/main" val="72334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 </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6</a:t>
            </a:fld>
            <a:endParaRPr lang="en-US"/>
          </a:p>
        </p:txBody>
      </p:sp>
    </p:spTree>
    <p:extLst>
      <p:ext uri="{BB962C8B-B14F-4D97-AF65-F5344CB8AC3E}">
        <p14:creationId xmlns:p14="http://schemas.microsoft.com/office/powerpoint/2010/main" val="34017092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63</a:t>
            </a:fld>
            <a:endParaRPr lang="en-US"/>
          </a:p>
        </p:txBody>
      </p:sp>
    </p:spTree>
    <p:extLst>
      <p:ext uri="{BB962C8B-B14F-4D97-AF65-F5344CB8AC3E}">
        <p14:creationId xmlns:p14="http://schemas.microsoft.com/office/powerpoint/2010/main" val="255562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7</a:t>
            </a:fld>
            <a:endParaRPr lang="en-US"/>
          </a:p>
        </p:txBody>
      </p:sp>
    </p:spTree>
    <p:extLst>
      <p:ext uri="{BB962C8B-B14F-4D97-AF65-F5344CB8AC3E}">
        <p14:creationId xmlns:p14="http://schemas.microsoft.com/office/powerpoint/2010/main" val="1128158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8</a:t>
            </a:fld>
            <a:endParaRPr lang="en-US"/>
          </a:p>
        </p:txBody>
      </p:sp>
    </p:spTree>
    <p:extLst>
      <p:ext uri="{BB962C8B-B14F-4D97-AF65-F5344CB8AC3E}">
        <p14:creationId xmlns:p14="http://schemas.microsoft.com/office/powerpoint/2010/main" val="25831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576C8C02-9F67-427A-8B98-89DFA7A81E66}" type="slidenum">
              <a:rPr lang="en-US" smtClean="0"/>
              <a:t>9</a:t>
            </a:fld>
            <a:endParaRPr lang="en-US"/>
          </a:p>
        </p:txBody>
      </p:sp>
    </p:spTree>
    <p:extLst>
      <p:ext uri="{BB962C8B-B14F-4D97-AF65-F5344CB8AC3E}">
        <p14:creationId xmlns:p14="http://schemas.microsoft.com/office/powerpoint/2010/main" val="226009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innesotaveteran.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mn.gov/mdv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ES.hennepin@hennepin.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NOR_SMAC_CES@usc.salvationarmy.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hudexchange.info/resources/documents/Flowchart-of-HUDs-Definition-of-Chronic-Homelessness.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vimeo.com/8652082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vimeo.com/126548635"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nor_smac_ces@usc.salvationarmy.org" TargetMode="External"/><Relationship Id="rId7" Type="http://schemas.openxmlformats.org/officeDocument/2006/relationships/hyperlink" Target="mailto:CES.hennepin@hennepin.u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mailto:CAHS@cctwincities.org" TargetMode="External"/><Relationship Id="rId5" Type="http://schemas.openxmlformats.org/officeDocument/2006/relationships/hyperlink" Target="mailto:fas.coordinatedentry@co.ramsey.mn.us" TargetMode="External"/><Relationship Id="rId4" Type="http://schemas.openxmlformats.org/officeDocument/2006/relationships/hyperlink" Target="mailto:coordinatedentry@lssmn.or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CES.hennepin@hennepin.u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mailto:loni.aadalen@CO.RAMSEY.MN.U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hmismn.org/coordinated-entry/"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Assessor Training</a:t>
            </a:r>
            <a:endParaRPr lang="en-US" dirty="0"/>
          </a:p>
        </p:txBody>
      </p:sp>
      <p:sp>
        <p:nvSpPr>
          <p:cNvPr id="3" name="Subtitle 2"/>
          <p:cNvSpPr>
            <a:spLocks noGrp="1"/>
          </p:cNvSpPr>
          <p:nvPr>
            <p:ph type="subTitle" idx="1"/>
          </p:nvPr>
        </p:nvSpPr>
        <p:spPr/>
        <p:txBody>
          <a:bodyPr/>
          <a:lstStyle/>
          <a:p>
            <a:r>
              <a:rPr lang="en-US" dirty="0" smtClean="0"/>
              <a:t>Hennepin, Ramsey, Suburban Metro</a:t>
            </a:r>
            <a:endParaRPr lang="en-US" dirty="0"/>
          </a:p>
        </p:txBody>
      </p:sp>
    </p:spTree>
    <p:extLst>
      <p:ext uri="{BB962C8B-B14F-4D97-AF65-F5344CB8AC3E}">
        <p14:creationId xmlns:p14="http://schemas.microsoft.com/office/powerpoint/2010/main" val="3890271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Releases of Information - ROIs</a:t>
            </a:r>
            <a:endParaRPr lang="en-US" dirty="0"/>
          </a:p>
        </p:txBody>
      </p:sp>
      <p:sp>
        <p:nvSpPr>
          <p:cNvPr id="3" name="Content Placeholder 2"/>
          <p:cNvSpPr>
            <a:spLocks noGrp="1"/>
          </p:cNvSpPr>
          <p:nvPr>
            <p:ph idx="1"/>
          </p:nvPr>
        </p:nvSpPr>
        <p:spPr/>
        <p:txBody>
          <a:bodyPr/>
          <a:lstStyle/>
          <a:p>
            <a:r>
              <a:rPr lang="en-US" dirty="0" smtClean="0"/>
              <a:t>Client has agreed to complete assessment, now it’s time to get the ROIs</a:t>
            </a:r>
          </a:p>
          <a:p>
            <a:pPr lvl="1"/>
            <a:r>
              <a:rPr lang="en-US" dirty="0" smtClean="0"/>
              <a:t>HMIS</a:t>
            </a:r>
          </a:p>
          <a:p>
            <a:pPr lvl="1"/>
            <a:r>
              <a:rPr lang="en-US" dirty="0" smtClean="0"/>
              <a:t>Non-HMIS</a:t>
            </a:r>
          </a:p>
          <a:p>
            <a:pPr lvl="2"/>
            <a:r>
              <a:rPr lang="en-US" dirty="0" smtClean="0"/>
              <a:t>Domestic Violence Service Providers</a:t>
            </a:r>
          </a:p>
          <a:p>
            <a:pPr lvl="2"/>
            <a:r>
              <a:rPr lang="en-US" dirty="0" smtClean="0"/>
              <a:t>Minors without parental consent</a:t>
            </a:r>
            <a:endParaRPr lang="en-US" dirty="0" smtClean="0"/>
          </a:p>
          <a:p>
            <a:pPr lvl="2"/>
            <a:r>
              <a:rPr lang="en-US" dirty="0" smtClean="0"/>
              <a:t>Anyone else who doesn’t want to share</a:t>
            </a:r>
          </a:p>
          <a:p>
            <a:pPr lvl="1"/>
            <a:r>
              <a:rPr lang="en-US" dirty="0" smtClean="0"/>
              <a:t>SMAC Case Consultation ROI</a:t>
            </a:r>
          </a:p>
          <a:p>
            <a:pPr lvl="2"/>
            <a:r>
              <a:rPr lang="en-US" dirty="0" smtClean="0"/>
              <a:t>Everyone!!</a:t>
            </a:r>
          </a:p>
          <a:p>
            <a:r>
              <a:rPr lang="en-US" dirty="0" smtClean="0"/>
              <a:t>What’s your ROI paraphrase?</a:t>
            </a:r>
            <a:endParaRPr lang="en-US" dirty="0"/>
          </a:p>
        </p:txBody>
      </p:sp>
    </p:spTree>
    <p:extLst>
      <p:ext uri="{BB962C8B-B14F-4D97-AF65-F5344CB8AC3E}">
        <p14:creationId xmlns:p14="http://schemas.microsoft.com/office/powerpoint/2010/main" val="1013339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sz="2400" dirty="0" smtClean="0"/>
              <a:t>Trauma Informed Care</a:t>
            </a:r>
          </a:p>
          <a:p>
            <a:pPr lvl="1"/>
            <a:r>
              <a:rPr lang="en-US" sz="2000" dirty="0" smtClean="0"/>
              <a:t>Assessor’s responsibility</a:t>
            </a:r>
          </a:p>
          <a:p>
            <a:pPr lvl="1"/>
            <a:r>
              <a:rPr lang="en-US" sz="2000" dirty="0" smtClean="0"/>
              <a:t>How do we make assessments more trauma-informed?</a:t>
            </a:r>
            <a:endParaRPr lang="en-US" sz="2000" dirty="0"/>
          </a:p>
          <a:p>
            <a:pPr lvl="2"/>
            <a:r>
              <a:rPr lang="en-US" sz="1800" dirty="0" smtClean="0"/>
              <a:t>Take breaks</a:t>
            </a:r>
          </a:p>
          <a:p>
            <a:pPr lvl="2"/>
            <a:r>
              <a:rPr lang="en-US" sz="1800" dirty="0" smtClean="0"/>
              <a:t>Skip questions – come back to them or don’t </a:t>
            </a:r>
          </a:p>
          <a:p>
            <a:endParaRPr lang="en-US" dirty="0" smtClean="0"/>
          </a:p>
        </p:txBody>
      </p:sp>
    </p:spTree>
    <p:extLst>
      <p:ext uri="{BB962C8B-B14F-4D97-AF65-F5344CB8AC3E}">
        <p14:creationId xmlns:p14="http://schemas.microsoft.com/office/powerpoint/2010/main" val="925156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br>
              <a:rPr lang="en-US" dirty="0" smtClean="0"/>
            </a:br>
            <a:r>
              <a:rPr lang="en-US" sz="2800" dirty="0" smtClean="0"/>
              <a:t>Common Questions</a:t>
            </a:r>
            <a:endParaRPr lang="en-US" dirty="0"/>
          </a:p>
        </p:txBody>
      </p:sp>
      <p:sp>
        <p:nvSpPr>
          <p:cNvPr id="3" name="Content Placeholder 2"/>
          <p:cNvSpPr>
            <a:spLocks noGrp="1"/>
          </p:cNvSpPr>
          <p:nvPr>
            <p:ph idx="1"/>
          </p:nvPr>
        </p:nvSpPr>
        <p:spPr/>
        <p:txBody>
          <a:bodyPr/>
          <a:lstStyle/>
          <a:p>
            <a:r>
              <a:rPr lang="en-US" dirty="0" smtClean="0"/>
              <a:t>Alternative Contact Information</a:t>
            </a:r>
          </a:p>
          <a:p>
            <a:pPr lvl="1"/>
            <a:r>
              <a:rPr lang="en-US" dirty="0" smtClean="0"/>
              <a:t>Very important!</a:t>
            </a:r>
          </a:p>
          <a:p>
            <a:pPr lvl="1"/>
            <a:r>
              <a:rPr lang="en-US" dirty="0" smtClean="0"/>
              <a:t>Friends, family, hang-out spots, social workers, social media accounts, ANYTHING</a:t>
            </a:r>
          </a:p>
          <a:p>
            <a:pPr lvl="1"/>
            <a:r>
              <a:rPr lang="en-US" dirty="0" smtClean="0"/>
              <a:t>If we can’t get a hold of them, they may be removed from the list – TELL THEM</a:t>
            </a:r>
          </a:p>
          <a:p>
            <a:endParaRPr lang="en-US" dirty="0"/>
          </a:p>
          <a:p>
            <a:r>
              <a:rPr lang="en-US" dirty="0" smtClean="0"/>
              <a:t>Veteran Questions</a:t>
            </a:r>
          </a:p>
          <a:p>
            <a:pPr lvl="1"/>
            <a:r>
              <a:rPr lang="en-US" dirty="0" smtClean="0"/>
              <a:t>If they say “Yes” to ANY military service – get them signed up for the MN Veteran Registry</a:t>
            </a:r>
          </a:p>
          <a:p>
            <a:pPr lvl="1"/>
            <a:r>
              <a:rPr lang="en-US" dirty="0" smtClean="0"/>
              <a:t>Vet Registry is housing people, on average, in 90 days – much faster than we are! </a:t>
            </a:r>
          </a:p>
        </p:txBody>
      </p:sp>
    </p:spTree>
    <p:extLst>
      <p:ext uri="{BB962C8B-B14F-4D97-AF65-F5344CB8AC3E}">
        <p14:creationId xmlns:p14="http://schemas.microsoft.com/office/powerpoint/2010/main" val="2483810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 Registry</a:t>
            </a:r>
            <a:endParaRPr lang="en-US" dirty="0"/>
          </a:p>
        </p:txBody>
      </p:sp>
      <p:sp>
        <p:nvSpPr>
          <p:cNvPr id="3" name="Content Placeholder 2"/>
          <p:cNvSpPr>
            <a:spLocks noGrp="1"/>
          </p:cNvSpPr>
          <p:nvPr>
            <p:ph idx="1"/>
          </p:nvPr>
        </p:nvSpPr>
        <p:spPr/>
        <p:txBody>
          <a:bodyPr/>
          <a:lstStyle/>
          <a:p>
            <a:pPr marL="0" lvl="0" indent="0" algn="ctr">
              <a:spcBef>
                <a:spcPts val="0"/>
              </a:spcBef>
              <a:buClrTx/>
              <a:buNone/>
            </a:pPr>
            <a:r>
              <a:rPr lang="en-US" b="1" dirty="0">
                <a:solidFill>
                  <a:prstClr val="black"/>
                </a:solidFill>
                <a:latin typeface="Century Gothic" panose="020B0502020202020204" pitchFamily="34" charset="0"/>
                <a:cs typeface="Times New Roman" panose="02020603050405020304" pitchFamily="18" charset="0"/>
              </a:rPr>
              <a:t>Contact Information:</a:t>
            </a:r>
          </a:p>
          <a:p>
            <a:pPr marL="0" lvl="0" indent="0" algn="ctr">
              <a:spcBef>
                <a:spcPts val="0"/>
              </a:spcBef>
              <a:buClrTx/>
              <a:buNone/>
            </a:pPr>
            <a:endParaRPr lang="en-US" dirty="0">
              <a:solidFill>
                <a:prstClr val="black"/>
              </a:solidFill>
              <a:latin typeface="Century Gothic" panose="020B0502020202020204" pitchFamily="34" charset="0"/>
              <a:cs typeface="Times New Roman" panose="02020603050405020304" pitchFamily="18" charset="0"/>
            </a:endParaRPr>
          </a:p>
          <a:p>
            <a:pPr marL="0" lvl="0" indent="0" algn="ctr">
              <a:spcBef>
                <a:spcPts val="0"/>
              </a:spcBef>
              <a:buClrTx/>
              <a:buNone/>
            </a:pPr>
            <a:r>
              <a:rPr lang="en-US" b="1" dirty="0">
                <a:solidFill>
                  <a:prstClr val="black"/>
                </a:solidFill>
                <a:latin typeface="Century Gothic" panose="020B0502020202020204" pitchFamily="34" charset="0"/>
                <a:cs typeface="Times New Roman" panose="02020603050405020304" pitchFamily="18" charset="0"/>
              </a:rPr>
              <a:t>Paul Williams, </a:t>
            </a:r>
            <a:r>
              <a:rPr lang="en-US" b="1" dirty="0" smtClean="0">
                <a:solidFill>
                  <a:prstClr val="black"/>
                </a:solidFill>
                <a:latin typeface="Century Gothic" panose="020B0502020202020204" pitchFamily="34" charset="0"/>
                <a:cs typeface="Times New Roman" panose="02020603050405020304" pitchFamily="18" charset="0"/>
              </a:rPr>
              <a:t>Homeless </a:t>
            </a:r>
            <a:r>
              <a:rPr lang="en-US" b="1" dirty="0">
                <a:solidFill>
                  <a:prstClr val="black"/>
                </a:solidFill>
                <a:latin typeface="Century Gothic" panose="020B0502020202020204" pitchFamily="34" charset="0"/>
                <a:cs typeface="Times New Roman" panose="02020603050405020304" pitchFamily="18" charset="0"/>
              </a:rPr>
              <a:t>Programs Coordinator</a:t>
            </a:r>
          </a:p>
          <a:p>
            <a:pPr marL="0" lvl="0" indent="0" algn="ctr">
              <a:spcBef>
                <a:spcPts val="0"/>
              </a:spcBef>
              <a:buClrTx/>
              <a:buNone/>
            </a:pPr>
            <a:r>
              <a:rPr lang="en-US" dirty="0">
                <a:solidFill>
                  <a:prstClr val="black"/>
                </a:solidFill>
                <a:latin typeface="Century Gothic" panose="020B0502020202020204" pitchFamily="34" charset="0"/>
                <a:cs typeface="Times New Roman" panose="02020603050405020304" pitchFamily="18" charset="0"/>
              </a:rPr>
              <a:t>Minnesota Department of Veterans Affairs</a:t>
            </a:r>
          </a:p>
          <a:p>
            <a:pPr marL="0" lvl="0" indent="0" algn="ctr">
              <a:spcBef>
                <a:spcPts val="0"/>
              </a:spcBef>
              <a:buClrTx/>
              <a:buNone/>
            </a:pPr>
            <a:r>
              <a:rPr lang="en-US" dirty="0">
                <a:solidFill>
                  <a:prstClr val="black"/>
                </a:solidFill>
                <a:latin typeface="Century Gothic" panose="020B0502020202020204" pitchFamily="34" charset="0"/>
                <a:cs typeface="Times New Roman" panose="02020603050405020304" pitchFamily="18" charset="0"/>
              </a:rPr>
              <a:t>Direct 651-201-8230 |  Fax 651-797-1782 </a:t>
            </a:r>
          </a:p>
          <a:p>
            <a:pPr marL="0" lvl="0" indent="0" algn="ctr">
              <a:spcBef>
                <a:spcPts val="0"/>
              </a:spcBef>
              <a:buClrTx/>
              <a:buNone/>
            </a:pPr>
            <a:r>
              <a:rPr lang="en-US" dirty="0">
                <a:solidFill>
                  <a:prstClr val="black"/>
                </a:solidFill>
                <a:latin typeface="Century Gothic" panose="020B0502020202020204" pitchFamily="34" charset="0"/>
                <a:cs typeface="Times New Roman" panose="02020603050405020304" pitchFamily="18" charset="0"/>
              </a:rPr>
              <a:t>20 West 12th Street, 2nd Floor  |  St. Paul, MN 55155</a:t>
            </a:r>
          </a:p>
          <a:p>
            <a:pPr marL="0" lvl="0" indent="0" algn="ctr">
              <a:spcBef>
                <a:spcPts val="0"/>
              </a:spcBef>
              <a:buClrTx/>
              <a:buNone/>
            </a:pPr>
            <a:r>
              <a:rPr lang="en-US" dirty="0">
                <a:solidFill>
                  <a:prstClr val="black"/>
                </a:solidFill>
                <a:latin typeface="Century Gothic" panose="020B0502020202020204" pitchFamily="34" charset="0"/>
                <a:cs typeface="Times New Roman" panose="02020603050405020304" pitchFamily="18" charset="0"/>
              </a:rPr>
              <a:t>Have veteran related questions?  Call 1-888-LinkVet (1-888-546-5838)</a:t>
            </a:r>
          </a:p>
          <a:p>
            <a:pPr marL="0" lvl="0" indent="0" algn="ctr">
              <a:spcBef>
                <a:spcPts val="0"/>
              </a:spcBef>
              <a:buClrTx/>
              <a:buNone/>
            </a:pPr>
            <a:r>
              <a:rPr lang="en-US" dirty="0">
                <a:solidFill>
                  <a:prstClr val="black"/>
                </a:solidFill>
                <a:latin typeface="Century Gothic" panose="020B0502020202020204" pitchFamily="34" charset="0"/>
                <a:cs typeface="Times New Roman" panose="02020603050405020304" pitchFamily="18" charset="0"/>
                <a:hlinkClick r:id="rId3"/>
              </a:rPr>
              <a:t>www.minnesotaveteran.org</a:t>
            </a:r>
            <a:r>
              <a:rPr lang="en-US" dirty="0">
                <a:solidFill>
                  <a:prstClr val="black"/>
                </a:solidFill>
                <a:latin typeface="Century Gothic" panose="020B0502020202020204" pitchFamily="34" charset="0"/>
                <a:cs typeface="Times New Roman" panose="02020603050405020304" pitchFamily="18" charset="0"/>
              </a:rPr>
              <a:t> or  </a:t>
            </a:r>
            <a:r>
              <a:rPr lang="en-US" dirty="0">
                <a:solidFill>
                  <a:prstClr val="black"/>
                </a:solidFill>
                <a:latin typeface="Century Gothic" panose="020B0502020202020204" pitchFamily="34" charset="0"/>
                <a:cs typeface="Times New Roman" panose="02020603050405020304" pitchFamily="18" charset="0"/>
                <a:hlinkClick r:id="rId4"/>
              </a:rPr>
              <a:t>www.mn.gov/mdva</a:t>
            </a:r>
            <a:r>
              <a:rPr lang="en-US"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03604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br>
              <a:rPr lang="en-US" dirty="0" smtClean="0"/>
            </a:br>
            <a:r>
              <a:rPr lang="en-US" sz="2800" dirty="0" smtClean="0"/>
              <a:t>Sensitive questions</a:t>
            </a:r>
            <a:endParaRPr lang="en-US" dirty="0"/>
          </a:p>
        </p:txBody>
      </p:sp>
      <p:sp>
        <p:nvSpPr>
          <p:cNvPr id="3" name="Content Placeholder 2"/>
          <p:cNvSpPr>
            <a:spLocks noGrp="1"/>
          </p:cNvSpPr>
          <p:nvPr>
            <p:ph idx="1"/>
          </p:nvPr>
        </p:nvSpPr>
        <p:spPr/>
        <p:txBody>
          <a:bodyPr/>
          <a:lstStyle/>
          <a:p>
            <a:r>
              <a:rPr lang="en-US" dirty="0" smtClean="0"/>
              <a:t>HOW you ask is important</a:t>
            </a:r>
          </a:p>
          <a:p>
            <a:pPr lvl="1"/>
            <a:r>
              <a:rPr lang="en-US" dirty="0" smtClean="0"/>
              <a:t>Domestic Violence</a:t>
            </a:r>
          </a:p>
          <a:p>
            <a:pPr lvl="2"/>
            <a:r>
              <a:rPr lang="en-US" dirty="0" smtClean="0"/>
              <a:t>Be prepared with resources for a “yes” answer</a:t>
            </a:r>
          </a:p>
          <a:p>
            <a:pPr lvl="1"/>
            <a:r>
              <a:rPr lang="en-US" dirty="0" smtClean="0"/>
              <a:t>Criminal History</a:t>
            </a:r>
          </a:p>
          <a:p>
            <a:pPr lvl="2"/>
            <a:r>
              <a:rPr lang="en-US" dirty="0" smtClean="0"/>
              <a:t>Explain that some housing providers complete background checks</a:t>
            </a:r>
          </a:p>
          <a:p>
            <a:pPr lvl="1"/>
            <a:r>
              <a:rPr lang="en-US" dirty="0" smtClean="0"/>
              <a:t>Disability</a:t>
            </a:r>
          </a:p>
          <a:p>
            <a:pPr lvl="2"/>
            <a:r>
              <a:rPr lang="en-US" dirty="0" smtClean="0"/>
              <a:t>Educate the client about all the different things that qualify as a disability</a:t>
            </a:r>
          </a:p>
          <a:p>
            <a:pPr lvl="2"/>
            <a:r>
              <a:rPr lang="en-US" dirty="0" smtClean="0"/>
              <a:t>Explain WHY they may want to disclose</a:t>
            </a:r>
          </a:p>
          <a:p>
            <a:pPr lvl="1"/>
            <a:endParaRPr lang="en-US" dirty="0"/>
          </a:p>
        </p:txBody>
      </p:sp>
    </p:spTree>
    <p:extLst>
      <p:ext uri="{BB962C8B-B14F-4D97-AF65-F5344CB8AC3E}">
        <p14:creationId xmlns:p14="http://schemas.microsoft.com/office/powerpoint/2010/main" val="3934212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a:t>
            </a:r>
            <a:endParaRPr lang="en-US" dirty="0"/>
          </a:p>
        </p:txBody>
      </p:sp>
      <p:sp>
        <p:nvSpPr>
          <p:cNvPr id="3" name="Content Placeholder 2"/>
          <p:cNvSpPr>
            <a:spLocks noGrp="1"/>
          </p:cNvSpPr>
          <p:nvPr>
            <p:ph idx="1"/>
          </p:nvPr>
        </p:nvSpPr>
        <p:spPr/>
        <p:txBody>
          <a:bodyPr>
            <a:normAutofit fontScale="92500" lnSpcReduction="10000"/>
          </a:bodyPr>
          <a:lstStyle/>
          <a:p>
            <a:pPr lvl="1"/>
            <a:r>
              <a:rPr lang="en-US" sz="2000" dirty="0"/>
              <a:t>HUD defines a disability as: an impairment of long-continued and indefinite duration, and </a:t>
            </a:r>
            <a:r>
              <a:rPr lang="en-US" sz="2000" u="sng" dirty="0"/>
              <a:t>substantially impedes the ability to live </a:t>
            </a:r>
            <a:r>
              <a:rPr lang="en-US" sz="2000" u="sng" dirty="0" smtClean="0"/>
              <a:t>independently</a:t>
            </a:r>
          </a:p>
          <a:p>
            <a:pPr lvl="1"/>
            <a:r>
              <a:rPr lang="en-US" sz="2000" dirty="0" smtClean="0"/>
              <a:t>A </a:t>
            </a:r>
            <a:r>
              <a:rPr lang="en-US" sz="2000" dirty="0"/>
              <a:t>“disabling condition” is a diagnosable </a:t>
            </a:r>
          </a:p>
          <a:p>
            <a:pPr lvl="2"/>
            <a:r>
              <a:rPr lang="en-US" sz="1800" dirty="0"/>
              <a:t>substance abuse disorder, </a:t>
            </a:r>
          </a:p>
          <a:p>
            <a:pPr lvl="2"/>
            <a:r>
              <a:rPr lang="en-US" sz="1800" b="1" u="sng" dirty="0"/>
              <a:t>s</a:t>
            </a:r>
            <a:r>
              <a:rPr lang="en-US" sz="1800" dirty="0"/>
              <a:t>erious </a:t>
            </a:r>
            <a:r>
              <a:rPr lang="en-US" sz="1800" b="1" u="sng" dirty="0"/>
              <a:t>m</a:t>
            </a:r>
            <a:r>
              <a:rPr lang="en-US" sz="1800" dirty="0"/>
              <a:t>ental </a:t>
            </a:r>
            <a:r>
              <a:rPr lang="en-US" sz="1800" b="1" u="sng" dirty="0"/>
              <a:t>i</a:t>
            </a:r>
            <a:r>
              <a:rPr lang="en-US" sz="1800" dirty="0"/>
              <a:t>llness, </a:t>
            </a:r>
          </a:p>
          <a:p>
            <a:pPr lvl="2"/>
            <a:r>
              <a:rPr lang="en-US" sz="1800" dirty="0"/>
              <a:t>developmental disability, </a:t>
            </a:r>
          </a:p>
          <a:p>
            <a:pPr lvl="2"/>
            <a:r>
              <a:rPr lang="en-US" sz="1800" dirty="0"/>
              <a:t>PTSD, </a:t>
            </a:r>
            <a:r>
              <a:rPr lang="en-US" sz="1800" dirty="0" smtClean="0"/>
              <a:t> </a:t>
            </a:r>
            <a:endParaRPr lang="en-US" sz="1800" dirty="0"/>
          </a:p>
          <a:p>
            <a:pPr lvl="2"/>
            <a:r>
              <a:rPr lang="en-US" sz="1800" dirty="0"/>
              <a:t>cognitive impairments resulting from a brain injury, or </a:t>
            </a:r>
          </a:p>
          <a:p>
            <a:pPr lvl="2"/>
            <a:r>
              <a:rPr lang="en-US" sz="1800" dirty="0"/>
              <a:t>chronic physical illness or disability, including co-</a:t>
            </a:r>
            <a:r>
              <a:rPr lang="en-US" sz="1800" dirty="0" err="1"/>
              <a:t>occurance</a:t>
            </a:r>
            <a:r>
              <a:rPr lang="en-US" sz="1800" dirty="0"/>
              <a:t> of two or more of these conditions.</a:t>
            </a:r>
          </a:p>
          <a:p>
            <a:endParaRPr lang="en-US" dirty="0"/>
          </a:p>
        </p:txBody>
      </p:sp>
    </p:spTree>
    <p:extLst>
      <p:ext uri="{BB962C8B-B14F-4D97-AF65-F5344CB8AC3E}">
        <p14:creationId xmlns:p14="http://schemas.microsoft.com/office/powerpoint/2010/main" val="809359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“Ability to live independently”</a:t>
            </a:r>
            <a:endParaRPr lang="en-US" dirty="0"/>
          </a:p>
        </p:txBody>
      </p:sp>
      <p:sp>
        <p:nvSpPr>
          <p:cNvPr id="3" name="Content Placeholder 2"/>
          <p:cNvSpPr>
            <a:spLocks noGrp="1"/>
          </p:cNvSpPr>
          <p:nvPr>
            <p:ph idx="1"/>
          </p:nvPr>
        </p:nvSpPr>
        <p:spPr/>
        <p:txBody>
          <a:bodyPr/>
          <a:lstStyle/>
          <a:p>
            <a:r>
              <a:rPr lang="en-US" dirty="0"/>
              <a:t>Is it hard for you to maintain housing or employment? Or,</a:t>
            </a:r>
          </a:p>
          <a:p>
            <a:r>
              <a:rPr lang="en-US" dirty="0"/>
              <a:t>Is it hard to “take care of your business?” – paying bills, buying groceries, going to the doctor, etc</a:t>
            </a:r>
            <a:r>
              <a:rPr lang="en-US" dirty="0" smtClean="0"/>
              <a:t>. </a:t>
            </a:r>
            <a:endParaRPr lang="en-US" dirty="0"/>
          </a:p>
          <a:p>
            <a:endParaRPr lang="en-US" dirty="0"/>
          </a:p>
        </p:txBody>
      </p:sp>
    </p:spTree>
    <p:extLst>
      <p:ext uri="{BB962C8B-B14F-4D97-AF65-F5344CB8AC3E}">
        <p14:creationId xmlns:p14="http://schemas.microsoft.com/office/powerpoint/2010/main" val="197181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 Mental Illness, “SMI”</a:t>
            </a:r>
            <a:endParaRPr lang="en-US" dirty="0"/>
          </a:p>
        </p:txBody>
      </p:sp>
      <p:sp>
        <p:nvSpPr>
          <p:cNvPr id="3" name="Content Placeholder 2"/>
          <p:cNvSpPr>
            <a:spLocks noGrp="1"/>
          </p:cNvSpPr>
          <p:nvPr>
            <p:ph idx="1"/>
          </p:nvPr>
        </p:nvSpPr>
        <p:spPr/>
        <p:txBody>
          <a:bodyPr/>
          <a:lstStyle/>
          <a:p>
            <a:r>
              <a:rPr lang="en-US" sz="2400" dirty="0"/>
              <a:t>Psychotic disorders, Bi-Polar disorders or Obsessive-compulsive disorders, Major Depression, or other </a:t>
            </a:r>
            <a:r>
              <a:rPr lang="en-US" sz="2400" dirty="0" smtClean="0"/>
              <a:t>mood </a:t>
            </a:r>
            <a:r>
              <a:rPr lang="en-US" sz="2400" dirty="0"/>
              <a:t>disorders, anxiety or </a:t>
            </a:r>
            <a:r>
              <a:rPr lang="en-US" sz="2400" dirty="0" smtClean="0"/>
              <a:t>personality </a:t>
            </a:r>
            <a:r>
              <a:rPr lang="en-US" sz="2400" dirty="0"/>
              <a:t>disorders</a:t>
            </a:r>
          </a:p>
          <a:p>
            <a:pPr lvl="1"/>
            <a:r>
              <a:rPr lang="en-US" sz="2000" dirty="0"/>
              <a:t>Limit a person’s ability to live independently</a:t>
            </a:r>
          </a:p>
          <a:p>
            <a:pPr lvl="1"/>
            <a:r>
              <a:rPr lang="en-US" sz="2000" dirty="0"/>
              <a:t>ADHD, ADD, Autism Spectrum Disorder </a:t>
            </a:r>
            <a:r>
              <a:rPr lang="en-US" sz="2000" dirty="0">
                <a:solidFill>
                  <a:srgbClr val="C00000"/>
                </a:solidFill>
              </a:rPr>
              <a:t>do not count </a:t>
            </a:r>
            <a:r>
              <a:rPr lang="en-US" sz="2000" dirty="0" smtClean="0">
                <a:solidFill>
                  <a:srgbClr val="C00000"/>
                </a:solidFill>
              </a:rPr>
              <a:t>toward SMI</a:t>
            </a:r>
            <a:r>
              <a:rPr lang="en-US" sz="2000" dirty="0" smtClean="0"/>
              <a:t>– </a:t>
            </a:r>
            <a:r>
              <a:rPr lang="en-US" sz="2000" dirty="0"/>
              <a:t>Developmental disabilities are not considered SMI – can be considered other disabilities if they limit ability to live </a:t>
            </a:r>
            <a:r>
              <a:rPr lang="en-US" sz="2000" dirty="0" smtClean="0"/>
              <a:t>independently </a:t>
            </a:r>
            <a:endParaRPr lang="en-US" sz="2000" dirty="0"/>
          </a:p>
          <a:p>
            <a:endParaRPr lang="en-US" dirty="0"/>
          </a:p>
        </p:txBody>
      </p:sp>
    </p:spTree>
    <p:extLst>
      <p:ext uri="{BB962C8B-B14F-4D97-AF65-F5344CB8AC3E}">
        <p14:creationId xmlns:p14="http://schemas.microsoft.com/office/powerpoint/2010/main" val="1987919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disabilities</a:t>
            </a:r>
            <a:endParaRPr lang="en-US" dirty="0"/>
          </a:p>
        </p:txBody>
      </p:sp>
      <p:sp>
        <p:nvSpPr>
          <p:cNvPr id="3" name="Content Placeholder 2"/>
          <p:cNvSpPr>
            <a:spLocks noGrp="1"/>
          </p:cNvSpPr>
          <p:nvPr>
            <p:ph idx="1"/>
          </p:nvPr>
        </p:nvSpPr>
        <p:spPr/>
        <p:txBody>
          <a:bodyPr/>
          <a:lstStyle/>
          <a:p>
            <a:r>
              <a:rPr lang="en-US" dirty="0" smtClean="0"/>
              <a:t>The presence of a disability does NOT mean the client automatically needs PSH</a:t>
            </a:r>
          </a:p>
          <a:p>
            <a:r>
              <a:rPr lang="en-US" dirty="0" smtClean="0"/>
              <a:t>Recognize clients’ strengths</a:t>
            </a:r>
            <a:endParaRPr lang="en-US" dirty="0"/>
          </a:p>
        </p:txBody>
      </p:sp>
    </p:spTree>
    <p:extLst>
      <p:ext uri="{BB962C8B-B14F-4D97-AF65-F5344CB8AC3E}">
        <p14:creationId xmlns:p14="http://schemas.microsoft.com/office/powerpoint/2010/main" val="3266265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History</a:t>
            </a:r>
            <a:endParaRPr lang="en-US" dirty="0"/>
          </a:p>
        </p:txBody>
      </p:sp>
      <p:sp>
        <p:nvSpPr>
          <p:cNvPr id="3" name="Content Placeholder 2"/>
          <p:cNvSpPr>
            <a:spLocks noGrp="1"/>
          </p:cNvSpPr>
          <p:nvPr>
            <p:ph idx="1"/>
          </p:nvPr>
        </p:nvSpPr>
        <p:spPr/>
        <p:txBody>
          <a:bodyPr/>
          <a:lstStyle/>
          <a:p>
            <a:r>
              <a:rPr lang="en-US" dirty="0" smtClean="0"/>
              <a:t>Often the most difficult part of the assessment</a:t>
            </a:r>
          </a:p>
          <a:p>
            <a:r>
              <a:rPr lang="en-US" dirty="0" smtClean="0"/>
              <a:t>Be patient</a:t>
            </a:r>
          </a:p>
          <a:p>
            <a:r>
              <a:rPr lang="en-US" dirty="0" smtClean="0"/>
              <a:t>Know the definitions so you can get the information you need</a:t>
            </a:r>
          </a:p>
          <a:p>
            <a:pPr lvl="1"/>
            <a:r>
              <a:rPr lang="en-US" dirty="0" smtClean="0"/>
              <a:t>It is your responsibility to show which definition the client meets </a:t>
            </a:r>
          </a:p>
        </p:txBody>
      </p:sp>
    </p:spTree>
    <p:extLst>
      <p:ext uri="{BB962C8B-B14F-4D97-AF65-F5344CB8AC3E}">
        <p14:creationId xmlns:p14="http://schemas.microsoft.com/office/powerpoint/2010/main" val="614424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Assessor Certification</a:t>
            </a:r>
            <a:endParaRPr lang="en-US" dirty="0"/>
          </a:p>
        </p:txBody>
      </p:sp>
      <p:sp>
        <p:nvSpPr>
          <p:cNvPr id="3" name="Content Placeholder 2"/>
          <p:cNvSpPr>
            <a:spLocks noGrp="1"/>
          </p:cNvSpPr>
          <p:nvPr>
            <p:ph idx="1"/>
          </p:nvPr>
        </p:nvSpPr>
        <p:spPr/>
        <p:txBody>
          <a:bodyPr/>
          <a:lstStyle/>
          <a:p>
            <a:pPr marL="0" indent="0">
              <a:buNone/>
            </a:pPr>
            <a:r>
              <a:rPr lang="en-US" sz="3200" dirty="0"/>
              <a:t>Contact your COC to sign up to be an assessor:</a:t>
            </a:r>
          </a:p>
          <a:p>
            <a:pPr marL="0" indent="0">
              <a:buNone/>
            </a:pPr>
            <a:r>
              <a:rPr lang="en-US" dirty="0"/>
              <a:t>Hennepin: </a:t>
            </a:r>
            <a:r>
              <a:rPr lang="en-US" dirty="0">
                <a:hlinkClick r:id="rId3"/>
              </a:rPr>
              <a:t>CES.hennepin@hennepin.us</a:t>
            </a:r>
            <a:endParaRPr lang="en-US" dirty="0"/>
          </a:p>
          <a:p>
            <a:pPr marL="0" indent="0">
              <a:buNone/>
            </a:pPr>
            <a:r>
              <a:rPr lang="en-US" dirty="0"/>
              <a:t>Ramsey: </a:t>
            </a:r>
            <a:r>
              <a:rPr lang="en-US" dirty="0" smtClean="0"/>
              <a:t>Heather </a:t>
            </a:r>
            <a:r>
              <a:rPr lang="en-US" dirty="0" err="1" smtClean="0"/>
              <a:t>Clemen</a:t>
            </a:r>
            <a:r>
              <a:rPr lang="en-US" dirty="0" smtClean="0"/>
              <a:t>, </a:t>
            </a:r>
            <a:r>
              <a:rPr lang="en-US" u="sng" dirty="0" smtClean="0">
                <a:solidFill>
                  <a:schemeClr val="accent1"/>
                </a:solidFill>
              </a:rPr>
              <a:t>heather.clemen@co.ramsey.mn.us</a:t>
            </a:r>
            <a:endParaRPr lang="en-US" u="sng" dirty="0">
              <a:solidFill>
                <a:schemeClr val="accent1"/>
              </a:solidFill>
            </a:endParaRPr>
          </a:p>
          <a:p>
            <a:pPr marL="0" indent="0">
              <a:buNone/>
            </a:pPr>
            <a:r>
              <a:rPr lang="en-US" dirty="0"/>
              <a:t>SMAC: </a:t>
            </a:r>
            <a:r>
              <a:rPr lang="en-US" dirty="0" smtClean="0">
                <a:hlinkClick r:id="rId4"/>
              </a:rPr>
              <a:t>NOR_SMAC_CES@usc.salvationarmy.org</a:t>
            </a:r>
            <a:endParaRPr lang="en-US" dirty="0"/>
          </a:p>
        </p:txBody>
      </p:sp>
    </p:spTree>
    <p:extLst>
      <p:ext uri="{BB962C8B-B14F-4D97-AF65-F5344CB8AC3E}">
        <p14:creationId xmlns:p14="http://schemas.microsoft.com/office/powerpoint/2010/main" val="585928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Homelessness Definitions</a:t>
            </a:r>
            <a:endParaRPr lang="en-US" dirty="0"/>
          </a:p>
        </p:txBody>
      </p:sp>
      <p:sp>
        <p:nvSpPr>
          <p:cNvPr id="3" name="Content Placeholder 2"/>
          <p:cNvSpPr>
            <a:spLocks noGrp="1"/>
          </p:cNvSpPr>
          <p:nvPr>
            <p:ph idx="1"/>
          </p:nvPr>
        </p:nvSpPr>
        <p:spPr/>
        <p:txBody>
          <a:bodyPr/>
          <a:lstStyle/>
          <a:p>
            <a:r>
              <a:rPr lang="en-US" dirty="0"/>
              <a:t>HUD Homeless</a:t>
            </a:r>
          </a:p>
          <a:p>
            <a:r>
              <a:rPr lang="en-US" dirty="0"/>
              <a:t>Chronic Homeless Definition</a:t>
            </a:r>
          </a:p>
          <a:p>
            <a:endParaRPr lang="en-US" dirty="0"/>
          </a:p>
          <a:p>
            <a:r>
              <a:rPr lang="en-US" dirty="0"/>
              <a:t>MN Homeless </a:t>
            </a:r>
          </a:p>
          <a:p>
            <a:r>
              <a:rPr lang="en-US" dirty="0"/>
              <a:t>Long-Term Homeless </a:t>
            </a:r>
            <a:r>
              <a:rPr lang="en-US" dirty="0" smtClean="0"/>
              <a:t>Definition</a:t>
            </a:r>
          </a:p>
          <a:p>
            <a:endParaRPr lang="en-US" dirty="0"/>
          </a:p>
          <a:p>
            <a:r>
              <a:rPr lang="en-US" dirty="0" smtClean="0"/>
              <a:t>MESH does a full 2-hour training on these – check it out if you’re still confused after today! </a:t>
            </a:r>
            <a:endParaRPr lang="en-US" dirty="0"/>
          </a:p>
          <a:p>
            <a:endParaRPr lang="en-US" dirty="0"/>
          </a:p>
        </p:txBody>
      </p:sp>
    </p:spTree>
    <p:extLst>
      <p:ext uri="{BB962C8B-B14F-4D97-AF65-F5344CB8AC3E}">
        <p14:creationId xmlns:p14="http://schemas.microsoft.com/office/powerpoint/2010/main" val="2911152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Homelessness </a:t>
            </a:r>
            <a:br>
              <a:rPr lang="en-US" dirty="0" smtClean="0"/>
            </a:br>
            <a:r>
              <a:rPr lang="en-US" sz="2400" dirty="0" smtClean="0"/>
              <a:t>For assessment purposes</a:t>
            </a:r>
            <a:endParaRPr lang="en-US" dirty="0"/>
          </a:p>
        </p:txBody>
      </p:sp>
      <p:sp>
        <p:nvSpPr>
          <p:cNvPr id="3" name="Content Placeholder 2"/>
          <p:cNvSpPr>
            <a:spLocks noGrp="1"/>
          </p:cNvSpPr>
          <p:nvPr>
            <p:ph idx="1"/>
          </p:nvPr>
        </p:nvSpPr>
        <p:spPr/>
        <p:txBody>
          <a:bodyPr/>
          <a:lstStyle/>
          <a:p>
            <a:r>
              <a:rPr lang="en-US" dirty="0"/>
              <a:t>Sleeping in a </a:t>
            </a:r>
            <a:r>
              <a:rPr lang="en-US" b="1" dirty="0"/>
              <a:t>place not meant for human habitation</a:t>
            </a:r>
          </a:p>
          <a:p>
            <a:r>
              <a:rPr lang="en-US" dirty="0"/>
              <a:t>Staying in </a:t>
            </a:r>
            <a:r>
              <a:rPr lang="en-US" b="1" dirty="0"/>
              <a:t>emergency shelter</a:t>
            </a:r>
            <a:r>
              <a:rPr lang="en-US" dirty="0"/>
              <a:t>, or hotel/motel paid for by government or charitable organization</a:t>
            </a:r>
          </a:p>
          <a:p>
            <a:r>
              <a:rPr lang="en-US" dirty="0"/>
              <a:t>Exiting an institution (e.g. jail, hospital) where they resided for </a:t>
            </a:r>
            <a:r>
              <a:rPr lang="en-US" b="1" dirty="0"/>
              <a:t>90 days or fewer</a:t>
            </a:r>
            <a:r>
              <a:rPr lang="en-US" dirty="0"/>
              <a:t> and were residing in emergency shelter or place not meant for human habitation immediately before entering institution</a:t>
            </a:r>
          </a:p>
          <a:p>
            <a:r>
              <a:rPr lang="en-US" dirty="0"/>
              <a:t>Fleeing/attempting to flee </a:t>
            </a:r>
            <a:r>
              <a:rPr lang="en-US" b="1" dirty="0"/>
              <a:t>domestic </a:t>
            </a:r>
            <a:r>
              <a:rPr lang="en-US" b="1" dirty="0" smtClean="0"/>
              <a:t>violence </a:t>
            </a:r>
            <a:endParaRPr lang="en-US" b="1" dirty="0"/>
          </a:p>
          <a:p>
            <a:endParaRPr lang="en-US" dirty="0"/>
          </a:p>
        </p:txBody>
      </p:sp>
    </p:spTree>
    <p:extLst>
      <p:ext uri="{BB962C8B-B14F-4D97-AF65-F5344CB8AC3E}">
        <p14:creationId xmlns:p14="http://schemas.microsoft.com/office/powerpoint/2010/main" val="1400187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Chronic Homelessness</a:t>
            </a:r>
            <a:endParaRPr lang="en-US" dirty="0"/>
          </a:p>
        </p:txBody>
      </p:sp>
      <p:sp>
        <p:nvSpPr>
          <p:cNvPr id="3" name="Content Placeholder 2"/>
          <p:cNvSpPr>
            <a:spLocks noGrp="1"/>
          </p:cNvSpPr>
          <p:nvPr>
            <p:ph idx="1"/>
          </p:nvPr>
        </p:nvSpPr>
        <p:spPr>
          <a:xfrm>
            <a:off x="677334" y="1629295"/>
            <a:ext cx="8596668" cy="4412067"/>
          </a:xfrm>
        </p:spPr>
        <p:txBody>
          <a:bodyPr>
            <a:normAutofit/>
          </a:bodyPr>
          <a:lstStyle/>
          <a:p>
            <a:r>
              <a:rPr lang="en-US" sz="2000" dirty="0"/>
              <a:t>An individual who:</a:t>
            </a:r>
          </a:p>
          <a:p>
            <a:r>
              <a:rPr lang="en-US" sz="2000" dirty="0"/>
              <a:t>Is HUD Homeless; and </a:t>
            </a:r>
          </a:p>
          <a:p>
            <a:pPr lvl="1"/>
            <a:r>
              <a:rPr lang="en-US" sz="1800" dirty="0"/>
              <a:t>Has been HUD homeless </a:t>
            </a:r>
            <a:r>
              <a:rPr lang="en-US" sz="1800" b="1" dirty="0"/>
              <a:t>continuously for at least one year </a:t>
            </a:r>
            <a:r>
              <a:rPr lang="en-US" sz="1800" dirty="0"/>
              <a:t>or on at least </a:t>
            </a:r>
            <a:r>
              <a:rPr lang="en-US" sz="1800" b="1" dirty="0"/>
              <a:t>four separate occasions in the last 3 years </a:t>
            </a:r>
            <a:r>
              <a:rPr lang="en-US" sz="1800" dirty="0"/>
              <a:t>where the combined occasions </a:t>
            </a:r>
            <a:r>
              <a:rPr lang="en-US" sz="1800" b="1" dirty="0"/>
              <a:t>total</a:t>
            </a:r>
            <a:r>
              <a:rPr lang="en-US" sz="1800" dirty="0"/>
              <a:t> a length of time of </a:t>
            </a:r>
            <a:r>
              <a:rPr lang="en-US" sz="1800" b="1" dirty="0"/>
              <a:t>at least 12 </a:t>
            </a:r>
            <a:r>
              <a:rPr lang="en-US" sz="1800" b="1" dirty="0" smtClean="0"/>
              <a:t>months</a:t>
            </a:r>
            <a:r>
              <a:rPr lang="en-US" sz="1800" dirty="0" smtClean="0"/>
              <a:t>; and </a:t>
            </a:r>
          </a:p>
          <a:p>
            <a:pPr lvl="2"/>
            <a:r>
              <a:rPr lang="en-US" sz="1600" dirty="0" smtClean="0"/>
              <a:t>Each </a:t>
            </a:r>
            <a:r>
              <a:rPr lang="en-US" sz="1600" dirty="0"/>
              <a:t>period separating the occasions must include </a:t>
            </a:r>
            <a:r>
              <a:rPr lang="en-US" sz="1600" b="1" dirty="0"/>
              <a:t>at least 7 nights </a:t>
            </a:r>
            <a:r>
              <a:rPr lang="en-US" sz="1600" dirty="0"/>
              <a:t>of living in a situation other than a place not meant for human habitation or in an emergency shelter</a:t>
            </a:r>
            <a:r>
              <a:rPr lang="en-US" sz="1600" dirty="0" smtClean="0"/>
              <a:t>; and</a:t>
            </a:r>
          </a:p>
          <a:p>
            <a:pPr lvl="1"/>
            <a:r>
              <a:rPr lang="en-US" sz="1800" dirty="0"/>
              <a:t>AND Has a disabling condition: substance use disorder, serious mental illness, developmental disability, post-traumatic stress disorder, cognitive impairments resulting from brain injury, or chronic physical illness or disability</a:t>
            </a:r>
            <a:r>
              <a:rPr lang="en-US" sz="1800" dirty="0" smtClean="0"/>
              <a:t>; </a:t>
            </a:r>
            <a:endParaRPr lang="en-US" sz="1800" dirty="0"/>
          </a:p>
          <a:p>
            <a:endParaRPr lang="en-US" dirty="0" smtClean="0"/>
          </a:p>
          <a:p>
            <a:endParaRPr lang="en-US" dirty="0"/>
          </a:p>
        </p:txBody>
      </p:sp>
    </p:spTree>
    <p:extLst>
      <p:ext uri="{BB962C8B-B14F-4D97-AF65-F5344CB8AC3E}">
        <p14:creationId xmlns:p14="http://schemas.microsoft.com/office/powerpoint/2010/main" val="2394440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Chronic Homelessness,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An </a:t>
            </a:r>
            <a:r>
              <a:rPr lang="en-US" dirty="0"/>
              <a:t>individual who has been in an institution (e.g. jail, treatment, hospital) for </a:t>
            </a:r>
            <a:r>
              <a:rPr lang="en-US" b="1" dirty="0"/>
              <a:t>fewer than 90 days </a:t>
            </a:r>
            <a:r>
              <a:rPr lang="en-US" dirty="0"/>
              <a:t>and meets the criteria in the first paragraph; or</a:t>
            </a:r>
          </a:p>
          <a:p>
            <a:r>
              <a:rPr lang="en-US" dirty="0"/>
              <a:t>For a FAMILY to be considered Chronic, only one head of household needs to meet this </a:t>
            </a:r>
            <a:r>
              <a:rPr lang="en-US" dirty="0" smtClean="0"/>
              <a:t>definition </a:t>
            </a:r>
            <a:endParaRPr lang="en-US" dirty="0"/>
          </a:p>
          <a:p>
            <a:endParaRPr lang="en-US" dirty="0"/>
          </a:p>
        </p:txBody>
      </p:sp>
    </p:spTree>
    <p:extLst>
      <p:ext uri="{BB962C8B-B14F-4D97-AF65-F5344CB8AC3E}">
        <p14:creationId xmlns:p14="http://schemas.microsoft.com/office/powerpoint/2010/main" val="1313385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5251"/>
          </a:xfrm>
        </p:spPr>
        <p:txBody>
          <a:bodyPr/>
          <a:lstStyle/>
          <a:p>
            <a:r>
              <a:rPr lang="en-US" dirty="0" smtClean="0"/>
              <a:t>HUD Chronic Homelessness </a:t>
            </a:r>
            <a:endParaRPr lang="en-US" dirty="0"/>
          </a:p>
        </p:txBody>
      </p:sp>
      <p:pic>
        <p:nvPicPr>
          <p:cNvPr id="4" name="Picture 2"/>
          <p:cNvPicPr>
            <a:picLocks noGrp="1"/>
          </p:cNvPicPr>
          <p:nvPr>
            <p:ph idx="1"/>
          </p:nvPr>
        </p:nvPicPr>
        <p:blipFill>
          <a:blip r:embed="rId3"/>
          <a:stretch/>
        </p:blipFill>
        <p:spPr>
          <a:xfrm>
            <a:off x="1737360" y="1529542"/>
            <a:ext cx="5745420" cy="4512483"/>
          </a:xfrm>
          <a:prstGeom prst="rect">
            <a:avLst/>
          </a:prstGeom>
          <a:ln w="9360">
            <a:solidFill>
              <a:schemeClr val="bg2"/>
            </a:solidFill>
            <a:miter/>
          </a:ln>
        </p:spPr>
      </p:pic>
      <p:sp>
        <p:nvSpPr>
          <p:cNvPr id="5" name="TextBox 4"/>
          <p:cNvSpPr txBox="1"/>
          <p:nvPr/>
        </p:nvSpPr>
        <p:spPr>
          <a:xfrm>
            <a:off x="972589" y="6143105"/>
            <a:ext cx="7248698" cy="923330"/>
          </a:xfrm>
          <a:prstGeom prst="rect">
            <a:avLst/>
          </a:prstGeom>
          <a:noFill/>
        </p:spPr>
        <p:txBody>
          <a:bodyPr wrap="square" rtlCol="0">
            <a:spAutoFit/>
          </a:bodyPr>
          <a:lstStyle/>
          <a:p>
            <a:r>
              <a:rPr lang="en-US" spc="-1" dirty="0">
                <a:solidFill>
                  <a:srgbClr val="808080"/>
                </a:solidFill>
                <a:uFill>
                  <a:solidFill>
                    <a:srgbClr val="FFFFFF"/>
                  </a:solidFill>
                </a:uFill>
                <a:latin typeface="Calibri"/>
                <a:ea typeface="DejaVu Sans"/>
                <a:hlinkClick r:id="rId4"/>
              </a:rPr>
              <a:t>https://www.hudexchange.info/resources/documents/Flowchart-of-HUDs-Definition-of-Chronic-Homelessness.pdf</a:t>
            </a:r>
            <a:r>
              <a:rPr lang="en-US" spc="-1" dirty="0">
                <a:solidFill>
                  <a:srgbClr val="808080"/>
                </a:solidFill>
                <a:uFill>
                  <a:solidFill>
                    <a:srgbClr val="FFFFFF"/>
                  </a:solidFill>
                </a:uFill>
                <a:latin typeface="Calibri"/>
                <a:ea typeface="DejaVu Sans"/>
              </a:rPr>
              <a:t> SAFE HOME WEBSITE </a:t>
            </a:r>
            <a:endParaRPr lang="en-US" spc="-1" dirty="0">
              <a:solidFill>
                <a:srgbClr val="000000"/>
              </a:solidFill>
              <a:uFill>
                <a:solidFill>
                  <a:srgbClr val="FFFFFF"/>
                </a:solidFill>
              </a:uFill>
              <a:latin typeface="Arial"/>
            </a:endParaRPr>
          </a:p>
          <a:p>
            <a:endParaRPr lang="en-US" dirty="0"/>
          </a:p>
        </p:txBody>
      </p:sp>
    </p:spTree>
    <p:extLst>
      <p:ext uri="{BB962C8B-B14F-4D97-AF65-F5344CB8AC3E}">
        <p14:creationId xmlns:p14="http://schemas.microsoft.com/office/powerpoint/2010/main" val="2875486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 Homeless Definitions</a:t>
            </a:r>
            <a:endParaRPr lang="en-US" dirty="0"/>
          </a:p>
        </p:txBody>
      </p:sp>
      <p:sp>
        <p:nvSpPr>
          <p:cNvPr id="3" name="Content Placeholder 2"/>
          <p:cNvSpPr>
            <a:spLocks noGrp="1"/>
          </p:cNvSpPr>
          <p:nvPr>
            <p:ph idx="1"/>
          </p:nvPr>
        </p:nvSpPr>
        <p:spPr/>
        <p:txBody>
          <a:bodyPr/>
          <a:lstStyle/>
          <a:p>
            <a:pPr>
              <a:lnSpc>
                <a:spcPct val="200000"/>
              </a:lnSpc>
            </a:pPr>
            <a:r>
              <a:rPr lang="en-US" b="1" spc="-1" dirty="0">
                <a:solidFill>
                  <a:srgbClr val="808080"/>
                </a:solidFill>
                <a:uFill>
                  <a:solidFill>
                    <a:srgbClr val="FFFFFF"/>
                  </a:solidFill>
                </a:uFill>
                <a:ea typeface="DejaVu Sans"/>
              </a:rPr>
              <a:t>Homeless (Minnesota)</a:t>
            </a:r>
            <a:r>
              <a:rPr lang="en-US" spc="-1" dirty="0">
                <a:solidFill>
                  <a:srgbClr val="808080"/>
                </a:solidFill>
                <a:uFill>
                  <a:solidFill>
                    <a:srgbClr val="FFFFFF"/>
                  </a:solidFill>
                </a:uFill>
                <a:ea typeface="DejaVu Sans"/>
              </a:rPr>
              <a:t>:  All HUD definitions, </a:t>
            </a:r>
            <a:r>
              <a:rPr lang="en-US" u="sng" spc="-1" dirty="0">
                <a:solidFill>
                  <a:srgbClr val="808080"/>
                </a:solidFill>
                <a:uFill>
                  <a:solidFill>
                    <a:srgbClr val="FFFFFF"/>
                  </a:solidFill>
                </a:uFill>
                <a:ea typeface="DejaVu Sans"/>
              </a:rPr>
              <a:t>PLUS</a:t>
            </a:r>
            <a:r>
              <a:rPr lang="en-US" spc="-1" dirty="0">
                <a:solidFill>
                  <a:srgbClr val="808080"/>
                </a:solidFill>
                <a:uFill>
                  <a:solidFill>
                    <a:srgbClr val="FFFFFF"/>
                  </a:solidFill>
                </a:uFill>
                <a:ea typeface="DejaVu Sans"/>
              </a:rPr>
              <a:t> “doubled up.”</a:t>
            </a:r>
            <a:endParaRPr lang="en-US" spc="-1" dirty="0">
              <a:solidFill>
                <a:srgbClr val="000000"/>
              </a:solidFill>
              <a:uFill>
                <a:solidFill>
                  <a:srgbClr val="FFFFFF"/>
                </a:solidFill>
              </a:uFill>
            </a:endParaRPr>
          </a:p>
          <a:p>
            <a:pPr>
              <a:lnSpc>
                <a:spcPct val="200000"/>
              </a:lnSpc>
            </a:pPr>
            <a:endParaRPr lang="en-US" spc="-1" dirty="0">
              <a:solidFill>
                <a:srgbClr val="000000"/>
              </a:solidFill>
              <a:uFill>
                <a:solidFill>
                  <a:srgbClr val="FFFFFF"/>
                </a:solidFill>
              </a:uFill>
            </a:endParaRPr>
          </a:p>
          <a:p>
            <a:pPr>
              <a:lnSpc>
                <a:spcPct val="200000"/>
              </a:lnSpc>
            </a:pPr>
            <a:r>
              <a:rPr lang="en-US" b="1" spc="-1" dirty="0">
                <a:solidFill>
                  <a:srgbClr val="808080"/>
                </a:solidFill>
                <a:uFill>
                  <a:solidFill>
                    <a:srgbClr val="FFFFFF"/>
                  </a:solidFill>
                </a:uFill>
                <a:ea typeface="DejaVu Sans"/>
              </a:rPr>
              <a:t>Doubled up/couch hopping</a:t>
            </a:r>
            <a:r>
              <a:rPr lang="en-US" spc="-1" dirty="0">
                <a:solidFill>
                  <a:srgbClr val="808080"/>
                </a:solidFill>
                <a:uFill>
                  <a:solidFill>
                    <a:srgbClr val="FFFFFF"/>
                  </a:solidFill>
                </a:uFill>
                <a:ea typeface="DejaVu Sans"/>
              </a:rPr>
              <a:t>: A household is doubled up with another household (and duration is less than one year) or couch hops as a temporary way to avoid living on the streets or an emergency shelter</a:t>
            </a:r>
            <a:r>
              <a:rPr lang="en-US" spc="-1" dirty="0" smtClean="0">
                <a:solidFill>
                  <a:srgbClr val="808080"/>
                </a:solidFill>
                <a:uFill>
                  <a:solidFill>
                    <a:srgbClr val="FFFFFF"/>
                  </a:solidFill>
                </a:uFill>
                <a:ea typeface="DejaVu Sans"/>
              </a:rPr>
              <a:t>. </a:t>
            </a:r>
            <a:endParaRPr lang="en-US" spc="-1" dirty="0">
              <a:solidFill>
                <a:srgbClr val="808080"/>
              </a:solidFill>
              <a:uFill>
                <a:solidFill>
                  <a:srgbClr val="FFFFFF"/>
                </a:solidFill>
              </a:uFill>
              <a:ea typeface="DejaVu Sans"/>
            </a:endParaRPr>
          </a:p>
          <a:p>
            <a:endParaRPr lang="en-US" dirty="0"/>
          </a:p>
        </p:txBody>
      </p:sp>
    </p:spTree>
    <p:extLst>
      <p:ext uri="{BB962C8B-B14F-4D97-AF65-F5344CB8AC3E}">
        <p14:creationId xmlns:p14="http://schemas.microsoft.com/office/powerpoint/2010/main" val="503995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 Long-Term Homeless </a:t>
            </a:r>
            <a:endParaRPr lang="en-US" dirty="0"/>
          </a:p>
        </p:txBody>
      </p:sp>
      <p:sp>
        <p:nvSpPr>
          <p:cNvPr id="3" name="Content Placeholder 2"/>
          <p:cNvSpPr>
            <a:spLocks noGrp="1"/>
          </p:cNvSpPr>
          <p:nvPr>
            <p:ph idx="1"/>
          </p:nvPr>
        </p:nvSpPr>
        <p:spPr/>
        <p:txBody>
          <a:bodyPr/>
          <a:lstStyle/>
          <a:p>
            <a:r>
              <a:rPr lang="en-US" dirty="0"/>
              <a:t>Households who are MN Homeless continuously for a year or more or at least four times in the past three years. </a:t>
            </a:r>
          </a:p>
          <a:p>
            <a:endParaRPr lang="en-US" dirty="0"/>
          </a:p>
          <a:p>
            <a:pPr lvl="1"/>
            <a:r>
              <a:rPr lang="en-US" dirty="0" smtClean="0"/>
              <a:t>Minnesota's </a:t>
            </a:r>
            <a:r>
              <a:rPr lang="en-US" dirty="0"/>
              <a:t>definition does not require that the person have a disabling condition</a:t>
            </a:r>
            <a:r>
              <a:rPr lang="en-US" dirty="0" smtClean="0"/>
              <a:t>.</a:t>
            </a:r>
          </a:p>
          <a:p>
            <a:pPr lvl="1"/>
            <a:r>
              <a:rPr lang="en-US" dirty="0" smtClean="0"/>
              <a:t>Four times do not need to add up to a year  </a:t>
            </a:r>
            <a:endParaRPr lang="en-US" dirty="0"/>
          </a:p>
          <a:p>
            <a:endParaRPr lang="en-US" dirty="0"/>
          </a:p>
        </p:txBody>
      </p:sp>
    </p:spTree>
    <p:extLst>
      <p:ext uri="{BB962C8B-B14F-4D97-AF65-F5344CB8AC3E}">
        <p14:creationId xmlns:p14="http://schemas.microsoft.com/office/powerpoint/2010/main" val="2368154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LTH Neutral Time</a:t>
            </a:r>
            <a:endParaRPr lang="en-US" dirty="0"/>
          </a:p>
        </p:txBody>
      </p:sp>
      <p:sp>
        <p:nvSpPr>
          <p:cNvPr id="3" name="Content Placeholder 2"/>
          <p:cNvSpPr>
            <a:spLocks noGrp="1"/>
          </p:cNvSpPr>
          <p:nvPr>
            <p:ph idx="1"/>
          </p:nvPr>
        </p:nvSpPr>
        <p:spPr/>
        <p:txBody>
          <a:bodyPr/>
          <a:lstStyle/>
          <a:p>
            <a:r>
              <a:rPr lang="en-US" dirty="0" smtClean="0"/>
              <a:t>Time </a:t>
            </a:r>
            <a:r>
              <a:rPr lang="en-US" dirty="0"/>
              <a:t>spent in an </a:t>
            </a:r>
            <a:r>
              <a:rPr lang="en-US" b="1" dirty="0"/>
              <a:t>institution</a:t>
            </a:r>
            <a:r>
              <a:rPr lang="en-US" dirty="0"/>
              <a:t> (jail, treatment, hospital, etc.) </a:t>
            </a:r>
            <a:r>
              <a:rPr lang="en-US" b="1" dirty="0"/>
              <a:t>IS counted as homeless for the first 90 days </a:t>
            </a:r>
            <a:r>
              <a:rPr lang="en-US" dirty="0"/>
              <a:t>(like HUD) if the person was MN homeless before they went in. </a:t>
            </a:r>
            <a:endParaRPr lang="en-US" dirty="0" smtClean="0"/>
          </a:p>
          <a:p>
            <a:r>
              <a:rPr lang="en-US" dirty="0" smtClean="0"/>
              <a:t>Time </a:t>
            </a:r>
            <a:r>
              <a:rPr lang="en-US" dirty="0"/>
              <a:t>spent in an institution is </a:t>
            </a:r>
            <a:r>
              <a:rPr lang="en-US" b="1" dirty="0"/>
              <a:t>NOT counted if the stay is 91 days or longer</a:t>
            </a:r>
            <a:r>
              <a:rPr lang="en-US" dirty="0"/>
              <a:t> – it is considered “neutral</a:t>
            </a:r>
            <a:r>
              <a:rPr lang="en-US" dirty="0" smtClean="0"/>
              <a:t>.”  </a:t>
            </a:r>
            <a:endParaRPr lang="en-US" dirty="0"/>
          </a:p>
          <a:p>
            <a:endParaRPr lang="en-US" dirty="0"/>
          </a:p>
        </p:txBody>
      </p:sp>
    </p:spTree>
    <p:extLst>
      <p:ext uri="{BB962C8B-B14F-4D97-AF65-F5344CB8AC3E}">
        <p14:creationId xmlns:p14="http://schemas.microsoft.com/office/powerpoint/2010/main" val="2682678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months and episodes</a:t>
            </a:r>
            <a:endParaRPr lang="en-US" dirty="0"/>
          </a:p>
        </p:txBody>
      </p:sp>
      <p:sp>
        <p:nvSpPr>
          <p:cNvPr id="3" name="Content Placeholder 2"/>
          <p:cNvSpPr>
            <a:spLocks noGrp="1"/>
          </p:cNvSpPr>
          <p:nvPr>
            <p:ph idx="1"/>
          </p:nvPr>
        </p:nvSpPr>
        <p:spPr/>
        <p:txBody>
          <a:bodyPr/>
          <a:lstStyle/>
          <a:p>
            <a:r>
              <a:rPr lang="en-US" dirty="0"/>
              <a:t>11/2015-Present – Couch hopping with different people in Dakota – each place 2 weeks to 6 months</a:t>
            </a:r>
          </a:p>
          <a:p>
            <a:r>
              <a:rPr lang="en-US" dirty="0">
                <a:solidFill>
                  <a:srgbClr val="0070C0"/>
                </a:solidFill>
              </a:rPr>
              <a:t>7/2015 – 11/2015 Renting in Apple </a:t>
            </a:r>
            <a:r>
              <a:rPr lang="en-US" dirty="0" smtClean="0">
                <a:solidFill>
                  <a:srgbClr val="0070C0"/>
                </a:solidFill>
              </a:rPr>
              <a:t>Valley  </a:t>
            </a:r>
            <a:endParaRPr lang="en-US" dirty="0">
              <a:solidFill>
                <a:srgbClr val="0070C0"/>
              </a:solidFill>
            </a:endParaRPr>
          </a:p>
          <a:p>
            <a:endParaRPr lang="en-US" dirty="0"/>
          </a:p>
        </p:txBody>
      </p:sp>
    </p:spTree>
    <p:extLst>
      <p:ext uri="{BB962C8B-B14F-4D97-AF65-F5344CB8AC3E}">
        <p14:creationId xmlns:p14="http://schemas.microsoft.com/office/powerpoint/2010/main" val="353587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months and episodes</a:t>
            </a:r>
            <a:endParaRPr lang="en-US" dirty="0"/>
          </a:p>
        </p:txBody>
      </p:sp>
      <p:sp>
        <p:nvSpPr>
          <p:cNvPr id="3" name="Content Placeholder 2"/>
          <p:cNvSpPr>
            <a:spLocks noGrp="1"/>
          </p:cNvSpPr>
          <p:nvPr>
            <p:ph idx="1"/>
          </p:nvPr>
        </p:nvSpPr>
        <p:spPr/>
        <p:txBody>
          <a:bodyPr/>
          <a:lstStyle/>
          <a:p>
            <a:r>
              <a:rPr lang="en-US" dirty="0"/>
              <a:t>7/15/18-7/31/18 – Couch-hopping in Dakota</a:t>
            </a:r>
          </a:p>
          <a:p>
            <a:r>
              <a:rPr lang="en-US" dirty="0"/>
              <a:t>4/1/18/7/15/18 – Staying with Mom in Ramsey</a:t>
            </a:r>
          </a:p>
          <a:p>
            <a:r>
              <a:rPr lang="en-US" dirty="0">
                <a:solidFill>
                  <a:srgbClr val="FF0000"/>
                </a:solidFill>
              </a:rPr>
              <a:t>January 2018-March 2018 – Matrix shelter in Dakota</a:t>
            </a:r>
          </a:p>
          <a:p>
            <a:r>
              <a:rPr lang="en-US" dirty="0"/>
              <a:t>11/2015-2/2017 – Couch hopping with different people in Dakota</a:t>
            </a:r>
          </a:p>
          <a:p>
            <a:r>
              <a:rPr lang="en-US" dirty="0">
                <a:solidFill>
                  <a:srgbClr val="0070C0"/>
                </a:solidFill>
              </a:rPr>
              <a:t>7/2015 – 11/2015 Renting in Apple </a:t>
            </a:r>
            <a:r>
              <a:rPr lang="en-US" dirty="0" smtClean="0">
                <a:solidFill>
                  <a:srgbClr val="0070C0"/>
                </a:solidFill>
              </a:rPr>
              <a:t>Valley </a:t>
            </a:r>
            <a:endParaRPr lang="en-US" dirty="0">
              <a:solidFill>
                <a:srgbClr val="0070C0"/>
              </a:solidFill>
            </a:endParaRPr>
          </a:p>
          <a:p>
            <a:endParaRPr lang="en-US" dirty="0"/>
          </a:p>
        </p:txBody>
      </p:sp>
    </p:spTree>
    <p:extLst>
      <p:ext uri="{BB962C8B-B14F-4D97-AF65-F5344CB8AC3E}">
        <p14:creationId xmlns:p14="http://schemas.microsoft.com/office/powerpoint/2010/main" val="736721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a:t>
            </a:r>
            <a:endParaRPr lang="en-US" dirty="0"/>
          </a:p>
        </p:txBody>
      </p:sp>
      <p:sp>
        <p:nvSpPr>
          <p:cNvPr id="3" name="Content Placeholder 2"/>
          <p:cNvSpPr>
            <a:spLocks noGrp="1"/>
          </p:cNvSpPr>
          <p:nvPr>
            <p:ph idx="1"/>
          </p:nvPr>
        </p:nvSpPr>
        <p:spPr/>
        <p:txBody>
          <a:bodyPr/>
          <a:lstStyle/>
          <a:p>
            <a:r>
              <a:rPr lang="en-US" dirty="0" smtClean="0"/>
              <a:t>Assessor’s Role</a:t>
            </a:r>
          </a:p>
          <a:p>
            <a:r>
              <a:rPr lang="en-US" dirty="0" smtClean="0"/>
              <a:t>What is your CE elevator speech?</a:t>
            </a:r>
          </a:p>
          <a:p>
            <a:r>
              <a:rPr lang="en-US" dirty="0" smtClean="0"/>
              <a:t>ROIs/Data Privacy</a:t>
            </a:r>
          </a:p>
          <a:p>
            <a:r>
              <a:rPr lang="en-US" dirty="0" smtClean="0"/>
              <a:t>Tricky assessment questions</a:t>
            </a:r>
          </a:p>
          <a:p>
            <a:r>
              <a:rPr lang="en-US" dirty="0" smtClean="0"/>
              <a:t>Homeless Histories – </a:t>
            </a:r>
            <a:r>
              <a:rPr lang="en-US" dirty="0" err="1" smtClean="0"/>
              <a:t>yowzers</a:t>
            </a:r>
            <a:r>
              <a:rPr lang="en-US" dirty="0" smtClean="0"/>
              <a:t>!</a:t>
            </a:r>
          </a:p>
          <a:p>
            <a:r>
              <a:rPr lang="en-US" dirty="0" smtClean="0"/>
              <a:t>What happens after the assessment?</a:t>
            </a:r>
          </a:p>
          <a:p>
            <a:endParaRPr lang="en-US" dirty="0"/>
          </a:p>
        </p:txBody>
      </p:sp>
    </p:spTree>
    <p:extLst>
      <p:ext uri="{BB962C8B-B14F-4D97-AF65-F5344CB8AC3E}">
        <p14:creationId xmlns:p14="http://schemas.microsoft.com/office/powerpoint/2010/main" val="2646394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time!</a:t>
            </a:r>
            <a:endParaRPr lang="en-US" dirty="0"/>
          </a:p>
        </p:txBody>
      </p:sp>
      <p:sp>
        <p:nvSpPr>
          <p:cNvPr id="3" name="Content Placeholder 2"/>
          <p:cNvSpPr>
            <a:spLocks noGrp="1"/>
          </p:cNvSpPr>
          <p:nvPr>
            <p:ph idx="1"/>
          </p:nvPr>
        </p:nvSpPr>
        <p:spPr/>
        <p:txBody>
          <a:bodyPr/>
          <a:lstStyle/>
          <a:p>
            <a:r>
              <a:rPr lang="en-US" dirty="0" smtClean="0"/>
              <a:t>Work with a partner or two to add up the months of MN and HUD homelessness on the scenarios provided</a:t>
            </a:r>
            <a:endParaRPr lang="en-US" dirty="0"/>
          </a:p>
        </p:txBody>
      </p:sp>
    </p:spTree>
    <p:extLst>
      <p:ext uri="{BB962C8B-B14F-4D97-AF65-F5344CB8AC3E}">
        <p14:creationId xmlns:p14="http://schemas.microsoft.com/office/powerpoint/2010/main" val="3408983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Scenario 1</a:t>
            </a:r>
            <a:endParaRPr lang="en-US" dirty="0"/>
          </a:p>
        </p:txBody>
      </p:sp>
      <p:sp>
        <p:nvSpPr>
          <p:cNvPr id="3" name="Content Placeholder 2"/>
          <p:cNvSpPr>
            <a:spLocks noGrp="1"/>
          </p:cNvSpPr>
          <p:nvPr>
            <p:ph idx="1"/>
          </p:nvPr>
        </p:nvSpPr>
        <p:spPr/>
        <p:txBody>
          <a:bodyPr>
            <a:normAutofit lnSpcReduction="10000"/>
          </a:bodyPr>
          <a:lstStyle/>
          <a:p>
            <a:r>
              <a:rPr lang="en-US" dirty="0"/>
              <a:t>7/15/18-7/31/18 – Couch-hopping in Dakota</a:t>
            </a:r>
          </a:p>
          <a:p>
            <a:r>
              <a:rPr lang="en-US" dirty="0"/>
              <a:t>4/1/18/7/15/18 – Couch hopping with Mom in Ramsey</a:t>
            </a:r>
          </a:p>
          <a:p>
            <a:r>
              <a:rPr lang="en-US" dirty="0">
                <a:solidFill>
                  <a:srgbClr val="FF0000"/>
                </a:solidFill>
              </a:rPr>
              <a:t>January 2018-March 2018 – Matrix shelter in Dakota</a:t>
            </a:r>
          </a:p>
          <a:p>
            <a:r>
              <a:rPr lang="en-US" u="sng" dirty="0"/>
              <a:t>October 2017-December 2017 – Jail in Dakota County</a:t>
            </a:r>
          </a:p>
          <a:p>
            <a:r>
              <a:rPr lang="en-US" dirty="0"/>
              <a:t>August 2017 – October 2017 – Couch-hopping in Dakota Co.</a:t>
            </a:r>
          </a:p>
          <a:p>
            <a:r>
              <a:rPr lang="en-US" dirty="0">
                <a:solidFill>
                  <a:srgbClr val="FF0000"/>
                </a:solidFill>
              </a:rPr>
              <a:t>April 2017-July 2017 – Higher Ground Shelter </a:t>
            </a:r>
            <a:r>
              <a:rPr lang="en-US" dirty="0" err="1">
                <a:solidFill>
                  <a:srgbClr val="FF0000"/>
                </a:solidFill>
              </a:rPr>
              <a:t>Mpls</a:t>
            </a:r>
            <a:endParaRPr lang="en-US" dirty="0">
              <a:solidFill>
                <a:srgbClr val="FF0000"/>
              </a:solidFill>
            </a:endParaRPr>
          </a:p>
          <a:p>
            <a:r>
              <a:rPr lang="en-US" dirty="0">
                <a:solidFill>
                  <a:srgbClr val="FF0000"/>
                </a:solidFill>
              </a:rPr>
              <a:t>2/1/17-4/1/17 – Treatment</a:t>
            </a:r>
          </a:p>
          <a:p>
            <a:r>
              <a:rPr lang="en-US" dirty="0">
                <a:solidFill>
                  <a:srgbClr val="FF0000"/>
                </a:solidFill>
              </a:rPr>
              <a:t>January 2017-2/1/17 – Higher Ground Shelter </a:t>
            </a:r>
            <a:r>
              <a:rPr lang="en-US" dirty="0" err="1">
                <a:solidFill>
                  <a:srgbClr val="FF0000"/>
                </a:solidFill>
              </a:rPr>
              <a:t>Mpls</a:t>
            </a:r>
            <a:endParaRPr lang="en-US" dirty="0">
              <a:solidFill>
                <a:srgbClr val="FF0000"/>
              </a:solidFill>
            </a:endParaRPr>
          </a:p>
          <a:p>
            <a:r>
              <a:rPr lang="en-US" dirty="0"/>
              <a:t>11/2015-Dec. 31</a:t>
            </a:r>
            <a:r>
              <a:rPr lang="en-US" baseline="30000" dirty="0"/>
              <a:t>st</a:t>
            </a:r>
            <a:r>
              <a:rPr lang="en-US" dirty="0"/>
              <a:t> 2016 - Couch hopping with different people in Dakota</a:t>
            </a:r>
          </a:p>
          <a:p>
            <a:r>
              <a:rPr lang="en-US" dirty="0">
                <a:solidFill>
                  <a:srgbClr val="0070C0"/>
                </a:solidFill>
              </a:rPr>
              <a:t>7/2015 – 11/2015 Renting in Apple Valley</a:t>
            </a:r>
          </a:p>
          <a:p>
            <a:endParaRPr lang="en-US" dirty="0"/>
          </a:p>
        </p:txBody>
      </p:sp>
    </p:spTree>
    <p:extLst>
      <p:ext uri="{BB962C8B-B14F-4D97-AF65-F5344CB8AC3E}">
        <p14:creationId xmlns:p14="http://schemas.microsoft.com/office/powerpoint/2010/main" val="593266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normAutofit lnSpcReduction="10000"/>
          </a:bodyPr>
          <a:lstStyle/>
          <a:p>
            <a:r>
              <a:rPr lang="en-US" dirty="0"/>
              <a:t>7/15/18-7/31/18 – Couch-hopping in Dakota</a:t>
            </a:r>
          </a:p>
          <a:p>
            <a:r>
              <a:rPr lang="en-US" dirty="0"/>
              <a:t>4/1/18/7/15/18 – Couch hopping with Mom in Ramsey</a:t>
            </a:r>
          </a:p>
          <a:p>
            <a:r>
              <a:rPr lang="en-US" dirty="0">
                <a:solidFill>
                  <a:srgbClr val="FF0000"/>
                </a:solidFill>
              </a:rPr>
              <a:t>January 2018-March 2018 – Matrix shelter in Dakota</a:t>
            </a:r>
          </a:p>
          <a:p>
            <a:r>
              <a:rPr lang="en-US" u="sng" dirty="0"/>
              <a:t>October 2017-December 2017 – Jail in Dakota County</a:t>
            </a:r>
          </a:p>
          <a:p>
            <a:r>
              <a:rPr lang="en-US" dirty="0"/>
              <a:t>August 2017 – October 2017 – Couch-hopping in Dakota Co.</a:t>
            </a:r>
          </a:p>
          <a:p>
            <a:r>
              <a:rPr lang="en-US" dirty="0">
                <a:solidFill>
                  <a:srgbClr val="FF0000"/>
                </a:solidFill>
              </a:rPr>
              <a:t>April 2017-July 2017 – Higher Ground Shelter </a:t>
            </a:r>
            <a:r>
              <a:rPr lang="en-US" dirty="0" err="1">
                <a:solidFill>
                  <a:srgbClr val="FF0000"/>
                </a:solidFill>
              </a:rPr>
              <a:t>Mpls</a:t>
            </a:r>
            <a:endParaRPr lang="en-US" dirty="0">
              <a:solidFill>
                <a:srgbClr val="FF0000"/>
              </a:solidFill>
            </a:endParaRPr>
          </a:p>
          <a:p>
            <a:r>
              <a:rPr lang="en-US" dirty="0">
                <a:solidFill>
                  <a:srgbClr val="FF0000"/>
                </a:solidFill>
              </a:rPr>
              <a:t>2/1/17-4/1/17 – Treatment</a:t>
            </a:r>
          </a:p>
          <a:p>
            <a:r>
              <a:rPr lang="en-US" dirty="0">
                <a:solidFill>
                  <a:srgbClr val="FF0000"/>
                </a:solidFill>
              </a:rPr>
              <a:t>January 2017-2/1/17 – Higher Ground Shelter </a:t>
            </a:r>
            <a:r>
              <a:rPr lang="en-US" dirty="0" err="1">
                <a:solidFill>
                  <a:srgbClr val="FF0000"/>
                </a:solidFill>
              </a:rPr>
              <a:t>Mpls</a:t>
            </a:r>
            <a:endParaRPr lang="en-US" dirty="0">
              <a:solidFill>
                <a:srgbClr val="FF0000"/>
              </a:solidFill>
            </a:endParaRPr>
          </a:p>
          <a:p>
            <a:r>
              <a:rPr lang="en-US" dirty="0">
                <a:solidFill>
                  <a:srgbClr val="0070C0"/>
                </a:solidFill>
              </a:rPr>
              <a:t>11/2015-Dec. 31</a:t>
            </a:r>
            <a:r>
              <a:rPr lang="en-US" baseline="30000" dirty="0">
                <a:solidFill>
                  <a:srgbClr val="0070C0"/>
                </a:solidFill>
              </a:rPr>
              <a:t>st</a:t>
            </a:r>
            <a:r>
              <a:rPr lang="en-US" dirty="0">
                <a:solidFill>
                  <a:srgbClr val="0070C0"/>
                </a:solidFill>
              </a:rPr>
              <a:t> 2016 – Staying with sister</a:t>
            </a:r>
          </a:p>
          <a:p>
            <a:r>
              <a:rPr lang="en-US" dirty="0">
                <a:solidFill>
                  <a:srgbClr val="0070C0"/>
                </a:solidFill>
              </a:rPr>
              <a:t>7/2015 – 11/2015 Renting in Apple Valley</a:t>
            </a:r>
          </a:p>
          <a:p>
            <a:endParaRPr lang="en-US" dirty="0"/>
          </a:p>
        </p:txBody>
      </p:sp>
    </p:spTree>
    <p:extLst>
      <p:ext uri="{BB962C8B-B14F-4D97-AF65-F5344CB8AC3E}">
        <p14:creationId xmlns:p14="http://schemas.microsoft.com/office/powerpoint/2010/main" val="1103256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normAutofit fontScale="92500" lnSpcReduction="20000"/>
          </a:bodyPr>
          <a:lstStyle/>
          <a:p>
            <a:r>
              <a:rPr lang="en-US" dirty="0"/>
              <a:t>7/15/18-Present – Couch-hopping in Dakota</a:t>
            </a:r>
          </a:p>
          <a:p>
            <a:r>
              <a:rPr lang="en-US" dirty="0"/>
              <a:t>4/1/18/7/15/18 – Couch hopping with Mom in Ramsey</a:t>
            </a:r>
          </a:p>
          <a:p>
            <a:r>
              <a:rPr lang="en-US" dirty="0">
                <a:solidFill>
                  <a:srgbClr val="FF0000"/>
                </a:solidFill>
              </a:rPr>
              <a:t>January 2018-March 2018 – Matrix shelter in Dakota</a:t>
            </a:r>
          </a:p>
          <a:p>
            <a:r>
              <a:rPr lang="en-US" u="sng" dirty="0"/>
              <a:t>October 2017-December 2017 – Jail in Dakota County</a:t>
            </a:r>
          </a:p>
          <a:p>
            <a:r>
              <a:rPr lang="en-US" dirty="0"/>
              <a:t>August 2017 – October 2017 – Couch-hopping in Dakota Co.</a:t>
            </a:r>
          </a:p>
          <a:p>
            <a:r>
              <a:rPr lang="en-US" dirty="0">
                <a:solidFill>
                  <a:srgbClr val="FF0000"/>
                </a:solidFill>
              </a:rPr>
              <a:t>April 2017-July 2017 – Higher Ground Shelter </a:t>
            </a:r>
            <a:r>
              <a:rPr lang="en-US" dirty="0" err="1">
                <a:solidFill>
                  <a:srgbClr val="FF0000"/>
                </a:solidFill>
              </a:rPr>
              <a:t>Mpls</a:t>
            </a:r>
            <a:endParaRPr lang="en-US" dirty="0">
              <a:solidFill>
                <a:srgbClr val="FF0000"/>
              </a:solidFill>
            </a:endParaRPr>
          </a:p>
          <a:p>
            <a:r>
              <a:rPr lang="en-US" dirty="0">
                <a:solidFill>
                  <a:srgbClr val="FF0000"/>
                </a:solidFill>
              </a:rPr>
              <a:t>2/1/17-4/1/17 – Treatment</a:t>
            </a:r>
          </a:p>
          <a:p>
            <a:r>
              <a:rPr lang="en-US" dirty="0">
                <a:solidFill>
                  <a:srgbClr val="FF0000"/>
                </a:solidFill>
              </a:rPr>
              <a:t>January 2017-2/1/17 – Higher Ground Shelter </a:t>
            </a:r>
            <a:r>
              <a:rPr lang="en-US" dirty="0" err="1">
                <a:solidFill>
                  <a:srgbClr val="FF0000"/>
                </a:solidFill>
              </a:rPr>
              <a:t>Mpls</a:t>
            </a:r>
            <a:endParaRPr lang="en-US" dirty="0">
              <a:solidFill>
                <a:srgbClr val="FF0000"/>
              </a:solidFill>
            </a:endParaRPr>
          </a:p>
          <a:p>
            <a:r>
              <a:rPr lang="en-US" dirty="0">
                <a:solidFill>
                  <a:srgbClr val="0070C0"/>
                </a:solidFill>
              </a:rPr>
              <a:t>11/2016-Dec. 31</a:t>
            </a:r>
            <a:r>
              <a:rPr lang="en-US" baseline="30000" dirty="0">
                <a:solidFill>
                  <a:srgbClr val="0070C0"/>
                </a:solidFill>
              </a:rPr>
              <a:t>st</a:t>
            </a:r>
            <a:r>
              <a:rPr lang="en-US" dirty="0">
                <a:solidFill>
                  <a:srgbClr val="0070C0"/>
                </a:solidFill>
              </a:rPr>
              <a:t> 2016 – Living at Lincoln Place, Dakota Co. – kicked out</a:t>
            </a:r>
          </a:p>
          <a:p>
            <a:r>
              <a:rPr lang="en-US" dirty="0">
                <a:solidFill>
                  <a:srgbClr val="FF0000"/>
                </a:solidFill>
              </a:rPr>
              <a:t>11/2015-11/2016 – Going between car and mom’s – staying 1 or 2 nights per week in car</a:t>
            </a:r>
          </a:p>
          <a:p>
            <a:r>
              <a:rPr lang="en-US" dirty="0">
                <a:solidFill>
                  <a:srgbClr val="0070C0"/>
                </a:solidFill>
              </a:rPr>
              <a:t>7/2015 – 11/2015 Renting in Apple Valley</a:t>
            </a:r>
          </a:p>
          <a:p>
            <a:endParaRPr lang="en-US" dirty="0"/>
          </a:p>
        </p:txBody>
      </p:sp>
    </p:spTree>
    <p:extLst>
      <p:ext uri="{BB962C8B-B14F-4D97-AF65-F5344CB8AC3E}">
        <p14:creationId xmlns:p14="http://schemas.microsoft.com/office/powerpoint/2010/main" val="2086821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6815"/>
          </a:xfrm>
        </p:spPr>
        <p:txBody>
          <a:bodyPr/>
          <a:lstStyle/>
          <a:p>
            <a:r>
              <a:rPr lang="en-US" dirty="0" smtClean="0"/>
              <a:t>Scenario 4</a:t>
            </a:r>
            <a:endParaRPr lang="en-US" dirty="0"/>
          </a:p>
        </p:txBody>
      </p:sp>
      <p:pic>
        <p:nvPicPr>
          <p:cNvPr id="4" name="Content Placeholder 9" descr="Sample HH.docx - Word"/>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908" t="39933" r="49600" b="20141"/>
          <a:stretch/>
        </p:blipFill>
        <p:spPr>
          <a:xfrm>
            <a:off x="792603" y="1529542"/>
            <a:ext cx="6635041" cy="5252332"/>
          </a:xfrm>
        </p:spPr>
      </p:pic>
      <p:sp>
        <p:nvSpPr>
          <p:cNvPr id="5" name="TextBox 4"/>
          <p:cNvSpPr txBox="1"/>
          <p:nvPr/>
        </p:nvSpPr>
        <p:spPr>
          <a:xfrm>
            <a:off x="7606145" y="1795549"/>
            <a:ext cx="2610197" cy="2862322"/>
          </a:xfrm>
          <a:prstGeom prst="rect">
            <a:avLst/>
          </a:prstGeom>
          <a:noFill/>
        </p:spPr>
        <p:txBody>
          <a:bodyPr wrap="square" rtlCol="0">
            <a:spAutoFit/>
          </a:bodyPr>
          <a:lstStyle/>
          <a:p>
            <a:r>
              <a:rPr lang="en-US" dirty="0"/>
              <a:t>MN Homelessness:</a:t>
            </a:r>
          </a:p>
          <a:p>
            <a:r>
              <a:rPr lang="en-US" dirty="0"/>
              <a:t>Episodes: 1</a:t>
            </a:r>
          </a:p>
          <a:p>
            <a:r>
              <a:rPr lang="en-US" dirty="0"/>
              <a:t>Months: 29 ½</a:t>
            </a:r>
          </a:p>
          <a:p>
            <a:r>
              <a:rPr lang="en-US" dirty="0"/>
              <a:t>LTH: Yes</a:t>
            </a:r>
          </a:p>
          <a:p>
            <a:endParaRPr lang="en-US" dirty="0"/>
          </a:p>
          <a:p>
            <a:r>
              <a:rPr lang="en-US" dirty="0">
                <a:solidFill>
                  <a:srgbClr val="FF0000"/>
                </a:solidFill>
              </a:rPr>
              <a:t>HUD Homelessness:</a:t>
            </a:r>
          </a:p>
          <a:p>
            <a:r>
              <a:rPr lang="en-US" dirty="0">
                <a:solidFill>
                  <a:srgbClr val="FF0000"/>
                </a:solidFill>
              </a:rPr>
              <a:t>Episodes: 2</a:t>
            </a:r>
          </a:p>
          <a:p>
            <a:r>
              <a:rPr lang="en-US" dirty="0">
                <a:solidFill>
                  <a:srgbClr val="FF0000"/>
                </a:solidFill>
              </a:rPr>
              <a:t>Months: 10</a:t>
            </a:r>
          </a:p>
          <a:p>
            <a:r>
              <a:rPr lang="en-US" dirty="0">
                <a:solidFill>
                  <a:srgbClr val="FF0000"/>
                </a:solidFill>
              </a:rPr>
              <a:t>Chronic: No</a:t>
            </a:r>
          </a:p>
          <a:p>
            <a:endParaRPr lang="en-US" dirty="0"/>
          </a:p>
        </p:txBody>
      </p:sp>
    </p:spTree>
    <p:extLst>
      <p:ext uri="{BB962C8B-B14F-4D97-AF65-F5344CB8AC3E}">
        <p14:creationId xmlns:p14="http://schemas.microsoft.com/office/powerpoint/2010/main" val="2676816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Trickiest Assessment Section</a:t>
            </a:r>
            <a:endParaRPr lang="en-US" dirty="0"/>
          </a:p>
        </p:txBody>
      </p:sp>
      <p:pic>
        <p:nvPicPr>
          <p:cNvPr id="5" name="Content Placeholder 4"/>
          <p:cNvPicPr>
            <a:picLocks noGrp="1" noChangeAspect="1"/>
          </p:cNvPicPr>
          <p:nvPr>
            <p:ph idx="1"/>
          </p:nvPr>
        </p:nvPicPr>
        <p:blipFill>
          <a:blip r:embed="rId3"/>
          <a:stretch>
            <a:fillRect/>
          </a:stretch>
        </p:blipFill>
        <p:spPr>
          <a:xfrm>
            <a:off x="1550803" y="2303687"/>
            <a:ext cx="8596105" cy="3029975"/>
          </a:xfrm>
          <a:prstGeom prst="rect">
            <a:avLst/>
          </a:prstGeom>
        </p:spPr>
      </p:pic>
      <p:cxnSp>
        <p:nvCxnSpPr>
          <p:cNvPr id="6" name="Straight Connector 5"/>
          <p:cNvCxnSpPr/>
          <p:nvPr/>
        </p:nvCxnSpPr>
        <p:spPr>
          <a:xfrm>
            <a:off x="2132872" y="2658323"/>
            <a:ext cx="3037644" cy="10062"/>
          </a:xfrm>
          <a:prstGeom prst="line">
            <a:avLst/>
          </a:prstGeom>
          <a:ln>
            <a:solidFill>
              <a:srgbClr val="C00000"/>
            </a:solidFill>
          </a:ln>
        </p:spPr>
        <p:style>
          <a:lnRef idx="3">
            <a:schemeClr val="accent1"/>
          </a:lnRef>
          <a:fillRef idx="0">
            <a:schemeClr val="accent1"/>
          </a:fillRef>
          <a:effectRef idx="2">
            <a:schemeClr val="accent1"/>
          </a:effectRef>
          <a:fontRef idx="minor">
            <a:schemeClr val="tx1"/>
          </a:fontRef>
        </p:style>
      </p:cxnSp>
      <p:sp>
        <p:nvSpPr>
          <p:cNvPr id="9" name="Right Arrow 8"/>
          <p:cNvSpPr/>
          <p:nvPr/>
        </p:nvSpPr>
        <p:spPr>
          <a:xfrm>
            <a:off x="888515" y="2208998"/>
            <a:ext cx="595804" cy="3850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1 12"/>
          <p:cNvSpPr/>
          <p:nvPr/>
        </p:nvSpPr>
        <p:spPr>
          <a:xfrm>
            <a:off x="4179595" y="2950913"/>
            <a:ext cx="1592146" cy="389915"/>
          </a:xfrm>
          <a:prstGeom prst="borderCallout1">
            <a:avLst>
              <a:gd name="adj1" fmla="val 40967"/>
              <a:gd name="adj2" fmla="val 1340"/>
              <a:gd name="adj3" fmla="val 75472"/>
              <a:gd name="adj4" fmla="val -322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Where did they sleep last night?</a:t>
            </a:r>
            <a:endParaRPr lang="en-US" sz="1200" dirty="0">
              <a:solidFill>
                <a:schemeClr val="tx1"/>
              </a:solidFill>
            </a:endParaRPr>
          </a:p>
        </p:txBody>
      </p:sp>
      <p:cxnSp>
        <p:nvCxnSpPr>
          <p:cNvPr id="14" name="Straight Connector 13"/>
          <p:cNvCxnSpPr/>
          <p:nvPr/>
        </p:nvCxnSpPr>
        <p:spPr>
          <a:xfrm>
            <a:off x="1550803" y="3340828"/>
            <a:ext cx="263819" cy="104566"/>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0269" y="2967295"/>
            <a:ext cx="1270534" cy="461665"/>
          </a:xfrm>
          <a:prstGeom prst="rect">
            <a:avLst/>
          </a:prstGeom>
          <a:noFill/>
          <a:ln>
            <a:solidFill>
              <a:schemeClr val="tx1"/>
            </a:solidFill>
          </a:ln>
        </p:spPr>
        <p:txBody>
          <a:bodyPr wrap="square" rtlCol="0">
            <a:spAutoFit/>
          </a:bodyPr>
          <a:lstStyle/>
          <a:p>
            <a:r>
              <a:rPr lang="en-US" sz="1200" dirty="0" smtClean="0"/>
              <a:t>How long was that episode?</a:t>
            </a:r>
            <a:endParaRPr lang="en-US" sz="1200" dirty="0"/>
          </a:p>
        </p:txBody>
      </p:sp>
      <p:cxnSp>
        <p:nvCxnSpPr>
          <p:cNvPr id="17" name="Straight Connector 16"/>
          <p:cNvCxnSpPr/>
          <p:nvPr/>
        </p:nvCxnSpPr>
        <p:spPr>
          <a:xfrm flipV="1">
            <a:off x="1550803" y="3937083"/>
            <a:ext cx="263819" cy="19775"/>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607" y="3699141"/>
            <a:ext cx="1541196" cy="646331"/>
          </a:xfrm>
          <a:prstGeom prst="rect">
            <a:avLst/>
          </a:prstGeom>
          <a:noFill/>
          <a:ln>
            <a:solidFill>
              <a:schemeClr val="tx1"/>
            </a:solidFill>
          </a:ln>
        </p:spPr>
        <p:txBody>
          <a:bodyPr wrap="square" rtlCol="0">
            <a:spAutoFit/>
          </a:bodyPr>
          <a:lstStyle/>
          <a:p>
            <a:r>
              <a:rPr lang="en-US" sz="1200" dirty="0" smtClean="0"/>
              <a:t>Within the past 6 nights, were they HUD homeless?</a:t>
            </a:r>
            <a:endParaRPr lang="en-US" sz="1200" dirty="0"/>
          </a:p>
        </p:txBody>
      </p:sp>
      <p:cxnSp>
        <p:nvCxnSpPr>
          <p:cNvPr id="22" name="Straight Connector 21"/>
          <p:cNvCxnSpPr/>
          <p:nvPr/>
        </p:nvCxnSpPr>
        <p:spPr>
          <a:xfrm flipV="1">
            <a:off x="1525864" y="4661180"/>
            <a:ext cx="288758" cy="57579"/>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772" y="4487926"/>
            <a:ext cx="1530031" cy="461665"/>
          </a:xfrm>
          <a:prstGeom prst="rect">
            <a:avLst/>
          </a:prstGeom>
          <a:solidFill>
            <a:schemeClr val="bg1"/>
          </a:solidFill>
          <a:ln>
            <a:solidFill>
              <a:schemeClr val="tx1"/>
            </a:solidFill>
          </a:ln>
        </p:spPr>
        <p:txBody>
          <a:bodyPr wrap="square" rtlCol="0">
            <a:spAutoFit/>
          </a:bodyPr>
          <a:lstStyle/>
          <a:p>
            <a:r>
              <a:rPr lang="en-US" sz="1200" dirty="0" smtClean="0"/>
              <a:t>Number of HUD homeless episodes</a:t>
            </a:r>
            <a:endParaRPr lang="en-US" sz="1200" dirty="0"/>
          </a:p>
        </p:txBody>
      </p:sp>
    </p:spTree>
    <p:extLst>
      <p:ext uri="{BB962C8B-B14F-4D97-AF65-F5344CB8AC3E}">
        <p14:creationId xmlns:p14="http://schemas.microsoft.com/office/powerpoint/2010/main" val="1307296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client doesn’t know exact dates”</a:t>
            </a:r>
            <a:endParaRPr lang="en-US" dirty="0"/>
          </a:p>
        </p:txBody>
      </p:sp>
      <p:sp>
        <p:nvSpPr>
          <p:cNvPr id="3" name="Content Placeholder 2"/>
          <p:cNvSpPr>
            <a:spLocks noGrp="1"/>
          </p:cNvSpPr>
          <p:nvPr>
            <p:ph idx="1"/>
          </p:nvPr>
        </p:nvSpPr>
        <p:spPr/>
        <p:txBody>
          <a:bodyPr>
            <a:normAutofit lnSpcReduction="10000"/>
          </a:bodyPr>
          <a:lstStyle/>
          <a:p>
            <a:r>
              <a:rPr lang="en-US" dirty="0"/>
              <a:t>Acknowledge this is difficult for lots of folks, and it can be re-traumatizing.</a:t>
            </a:r>
          </a:p>
          <a:p>
            <a:r>
              <a:rPr lang="en-US" dirty="0"/>
              <a:t>Ultimately, we need to make a case for one of the definitions, so it’s our job to be sure we get enough information to get the client a referral.</a:t>
            </a:r>
          </a:p>
          <a:p>
            <a:r>
              <a:rPr lang="en-US" dirty="0"/>
              <a:t>Strategies:</a:t>
            </a:r>
          </a:p>
          <a:p>
            <a:pPr lvl="1"/>
            <a:r>
              <a:rPr lang="en-US" dirty="0"/>
              <a:t>Have the client write it down outside of assessment time</a:t>
            </a:r>
          </a:p>
          <a:p>
            <a:pPr lvl="1"/>
            <a:r>
              <a:rPr lang="en-US" dirty="0"/>
              <a:t>Ask about seasons, holidays to narrow down periods of time</a:t>
            </a:r>
          </a:p>
          <a:p>
            <a:pPr lvl="1"/>
            <a:r>
              <a:rPr lang="en-US" dirty="0"/>
              <a:t>When clients say “I was couch-hopping or outside for 2 years,” ask if they can estimate percentages of time, total number of months spent outside, how many days they would couch-hop in between.</a:t>
            </a:r>
          </a:p>
          <a:p>
            <a:pPr lvl="1"/>
            <a:r>
              <a:rPr lang="en-US" dirty="0"/>
              <a:t>Sports, current events.</a:t>
            </a:r>
          </a:p>
          <a:p>
            <a:pPr lvl="1"/>
            <a:r>
              <a:rPr lang="en-US" dirty="0"/>
              <a:t>Looking at cell phone text history if they were couch hopping</a:t>
            </a:r>
          </a:p>
          <a:p>
            <a:pPr lvl="1"/>
            <a:r>
              <a:rPr lang="en-US" dirty="0"/>
              <a:t>Others?</a:t>
            </a:r>
          </a:p>
          <a:p>
            <a:endParaRPr lang="en-US" dirty="0"/>
          </a:p>
        </p:txBody>
      </p:sp>
    </p:spTree>
    <p:extLst>
      <p:ext uri="{BB962C8B-B14F-4D97-AF65-F5344CB8AC3E}">
        <p14:creationId xmlns:p14="http://schemas.microsoft.com/office/powerpoint/2010/main" val="2313336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CoC</a:t>
            </a:r>
            <a:r>
              <a:rPr lang="en-US" dirty="0" smtClean="0"/>
              <a:t> and County preferences</a:t>
            </a:r>
            <a:endParaRPr lang="en-US" dirty="0"/>
          </a:p>
        </p:txBody>
      </p:sp>
      <p:sp>
        <p:nvSpPr>
          <p:cNvPr id="3" name="Content Placeholder 2"/>
          <p:cNvSpPr>
            <a:spLocks noGrp="1"/>
          </p:cNvSpPr>
          <p:nvPr>
            <p:ph idx="1"/>
          </p:nvPr>
        </p:nvSpPr>
        <p:spPr/>
        <p:txBody>
          <a:bodyPr/>
          <a:lstStyle/>
          <a:p>
            <a:r>
              <a:rPr lang="en-US" dirty="0" smtClean="0"/>
              <a:t>My client wants to live in another </a:t>
            </a:r>
            <a:r>
              <a:rPr lang="en-US" dirty="0" err="1" smtClean="0"/>
              <a:t>CoC</a:t>
            </a:r>
            <a:endParaRPr lang="en-US" dirty="0" smtClean="0"/>
          </a:p>
          <a:p>
            <a:pPr lvl="1"/>
            <a:r>
              <a:rPr lang="en-US" dirty="0" smtClean="0"/>
              <a:t>Needs to go through the process to get on separate priority list</a:t>
            </a:r>
          </a:p>
          <a:p>
            <a:r>
              <a:rPr lang="en-US" dirty="0" smtClean="0"/>
              <a:t>My client is in one SMAC county, but wants to live in another one</a:t>
            </a:r>
          </a:p>
          <a:p>
            <a:pPr lvl="1"/>
            <a:r>
              <a:rPr lang="en-US" dirty="0" smtClean="0"/>
              <a:t>Same priority list, just explain client’s connection to that county in the notes</a:t>
            </a:r>
            <a:endParaRPr lang="en-US" dirty="0"/>
          </a:p>
        </p:txBody>
      </p:sp>
    </p:spTree>
    <p:extLst>
      <p:ext uri="{BB962C8B-B14F-4D97-AF65-F5344CB8AC3E}">
        <p14:creationId xmlns:p14="http://schemas.microsoft.com/office/powerpoint/2010/main" val="2379157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Preferences</a:t>
            </a:r>
            <a:endParaRPr lang="en-US" dirty="0"/>
          </a:p>
        </p:txBody>
      </p:sp>
      <p:sp>
        <p:nvSpPr>
          <p:cNvPr id="3" name="Content Placeholder 2"/>
          <p:cNvSpPr>
            <a:spLocks noGrp="1"/>
          </p:cNvSpPr>
          <p:nvPr>
            <p:ph idx="1"/>
          </p:nvPr>
        </p:nvSpPr>
        <p:spPr/>
        <p:txBody>
          <a:bodyPr/>
          <a:lstStyle/>
          <a:p>
            <a:r>
              <a:rPr lang="en-US" dirty="0" smtClean="0"/>
              <a:t>Housing Support (GRH)</a:t>
            </a:r>
          </a:p>
          <a:p>
            <a:pPr lvl="1"/>
            <a:r>
              <a:rPr lang="en-US" dirty="0" smtClean="0"/>
              <a:t>Most LTH singles will be served with this program</a:t>
            </a:r>
          </a:p>
          <a:p>
            <a:pPr lvl="1"/>
            <a:r>
              <a:rPr lang="en-US" dirty="0" smtClean="0"/>
              <a:t>Largest funding source in MN</a:t>
            </a:r>
          </a:p>
          <a:p>
            <a:pPr lvl="1"/>
            <a:r>
              <a:rPr lang="en-US" dirty="0" smtClean="0"/>
              <a:t>Kind of weird – NOT 30% of income</a:t>
            </a:r>
          </a:p>
          <a:p>
            <a:r>
              <a:rPr lang="en-US" dirty="0" smtClean="0"/>
              <a:t>Shared Housing</a:t>
            </a:r>
          </a:p>
          <a:p>
            <a:pPr lvl="1"/>
            <a:r>
              <a:rPr lang="en-US" dirty="0" smtClean="0"/>
              <a:t>Have own bedroom, but share kitchen, living room, bathroom</a:t>
            </a:r>
          </a:p>
          <a:p>
            <a:r>
              <a:rPr lang="en-US" dirty="0" smtClean="0"/>
              <a:t>Sober Housing</a:t>
            </a:r>
          </a:p>
        </p:txBody>
      </p:sp>
    </p:spTree>
    <p:extLst>
      <p:ext uri="{BB962C8B-B14F-4D97-AF65-F5344CB8AC3E}">
        <p14:creationId xmlns:p14="http://schemas.microsoft.com/office/powerpoint/2010/main" val="1000570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Notes Section</a:t>
            </a:r>
            <a:endParaRPr lang="en-US" dirty="0"/>
          </a:p>
        </p:txBody>
      </p:sp>
      <p:sp>
        <p:nvSpPr>
          <p:cNvPr id="3" name="Content Placeholder 2"/>
          <p:cNvSpPr>
            <a:spLocks noGrp="1"/>
          </p:cNvSpPr>
          <p:nvPr>
            <p:ph idx="1"/>
          </p:nvPr>
        </p:nvSpPr>
        <p:spPr/>
        <p:txBody>
          <a:bodyPr/>
          <a:lstStyle/>
          <a:p>
            <a:r>
              <a:rPr lang="en-US" dirty="0" smtClean="0"/>
              <a:t>Anything that was missed, or special circumstances</a:t>
            </a:r>
          </a:p>
          <a:p>
            <a:r>
              <a:rPr lang="en-US" dirty="0" smtClean="0"/>
              <a:t>Note other member of couple here</a:t>
            </a:r>
            <a:endParaRPr lang="en-US" dirty="0"/>
          </a:p>
        </p:txBody>
      </p:sp>
    </p:spTree>
    <p:extLst>
      <p:ext uri="{BB962C8B-B14F-4D97-AF65-F5344CB8AC3E}">
        <p14:creationId xmlns:p14="http://schemas.microsoft.com/office/powerpoint/2010/main" val="196213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Assessor’s Role</a:t>
            </a:r>
            <a:endParaRPr lang="en-US" dirty="0"/>
          </a:p>
        </p:txBody>
      </p:sp>
      <p:sp>
        <p:nvSpPr>
          <p:cNvPr id="3" name="Content Placeholder 2"/>
          <p:cNvSpPr>
            <a:spLocks noGrp="1"/>
          </p:cNvSpPr>
          <p:nvPr>
            <p:ph idx="1"/>
          </p:nvPr>
        </p:nvSpPr>
        <p:spPr>
          <a:xfrm>
            <a:off x="677334" y="2160589"/>
            <a:ext cx="8596668" cy="4165396"/>
          </a:xfrm>
        </p:spPr>
        <p:txBody>
          <a:bodyPr>
            <a:normAutofit fontScale="85000" lnSpcReduction="10000"/>
          </a:bodyPr>
          <a:lstStyle/>
          <a:p>
            <a:pPr>
              <a:lnSpc>
                <a:spcPct val="200000"/>
              </a:lnSpc>
            </a:pPr>
            <a:r>
              <a:rPr lang="en-US" dirty="0"/>
              <a:t>Conduct assessment and gather the information that will determine what kind of assistance a client will receive, or whether they will qualify for assistance in the first place.</a:t>
            </a:r>
          </a:p>
          <a:p>
            <a:pPr>
              <a:lnSpc>
                <a:spcPct val="200000"/>
              </a:lnSpc>
            </a:pPr>
            <a:r>
              <a:rPr lang="en-US" dirty="0"/>
              <a:t>Act as the face of Coordinated Entry for the client</a:t>
            </a:r>
          </a:p>
          <a:p>
            <a:pPr>
              <a:lnSpc>
                <a:spcPct val="200000"/>
              </a:lnSpc>
            </a:pPr>
            <a:r>
              <a:rPr lang="en-US" dirty="0"/>
              <a:t>Assessors are responsible for making assessments as </a:t>
            </a:r>
            <a:r>
              <a:rPr lang="en-US" b="1" dirty="0"/>
              <a:t>culturally responsive</a:t>
            </a:r>
            <a:r>
              <a:rPr lang="en-US" dirty="0"/>
              <a:t> and </a:t>
            </a:r>
            <a:r>
              <a:rPr lang="en-US" b="1" dirty="0"/>
              <a:t>trauma informed</a:t>
            </a:r>
            <a:r>
              <a:rPr lang="en-US" dirty="0"/>
              <a:t> as possible.</a:t>
            </a:r>
          </a:p>
          <a:p>
            <a:pPr>
              <a:lnSpc>
                <a:spcPct val="200000"/>
              </a:lnSpc>
            </a:pPr>
            <a:r>
              <a:rPr lang="en-US" dirty="0"/>
              <a:t>Answer </a:t>
            </a:r>
            <a:r>
              <a:rPr lang="en-US" dirty="0" smtClean="0"/>
              <a:t>questions</a:t>
            </a:r>
          </a:p>
          <a:p>
            <a:pPr>
              <a:lnSpc>
                <a:spcPct val="200000"/>
              </a:lnSpc>
            </a:pPr>
            <a:r>
              <a:rPr lang="en-US" dirty="0" smtClean="0"/>
              <a:t>In SMAC, post assessment check-ins</a:t>
            </a:r>
            <a:endParaRPr lang="en-US" dirty="0"/>
          </a:p>
          <a:p>
            <a:endParaRPr lang="en-US" dirty="0"/>
          </a:p>
        </p:txBody>
      </p:sp>
    </p:spTree>
    <p:extLst>
      <p:ext uri="{BB962C8B-B14F-4D97-AF65-F5344CB8AC3E}">
        <p14:creationId xmlns:p14="http://schemas.microsoft.com/office/powerpoint/2010/main" val="3819644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Break time!</a:t>
            </a:r>
            <a:endParaRPr lang="en-US" dirty="0"/>
          </a:p>
        </p:txBody>
      </p:sp>
    </p:spTree>
    <p:extLst>
      <p:ext uri="{BB962C8B-B14F-4D97-AF65-F5344CB8AC3E}">
        <p14:creationId xmlns:p14="http://schemas.microsoft.com/office/powerpoint/2010/main" val="986390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VI-SPDAT</a:t>
            </a:r>
            <a:endParaRPr lang="en-US" dirty="0"/>
          </a:p>
        </p:txBody>
      </p:sp>
      <p:sp>
        <p:nvSpPr>
          <p:cNvPr id="3" name="Content Placeholder 2"/>
          <p:cNvSpPr>
            <a:spLocks noGrp="1"/>
          </p:cNvSpPr>
          <p:nvPr>
            <p:ph idx="1"/>
          </p:nvPr>
        </p:nvSpPr>
        <p:spPr/>
        <p:txBody>
          <a:bodyPr/>
          <a:lstStyle/>
          <a:p>
            <a:r>
              <a:rPr lang="en-US" dirty="0" smtClean="0"/>
              <a:t>Vulnerability Index – Service Prioritization Decision Assistance Tool</a:t>
            </a:r>
          </a:p>
          <a:p>
            <a:r>
              <a:rPr lang="en-US" dirty="0" smtClean="0"/>
              <a:t>Gives a score to determine relative vulnerability compared to others</a:t>
            </a:r>
          </a:p>
          <a:p>
            <a:r>
              <a:rPr lang="en-US" dirty="0" smtClean="0"/>
              <a:t>Cannot coach, re-word, or rearrange questions</a:t>
            </a:r>
          </a:p>
          <a:p>
            <a:r>
              <a:rPr lang="en-US" dirty="0" smtClean="0"/>
              <a:t>Not as important as it once was – don’t worry about it too much</a:t>
            </a:r>
          </a:p>
          <a:p>
            <a:pPr lvl="1"/>
            <a:r>
              <a:rPr lang="en-US" dirty="0" smtClean="0"/>
              <a:t>Does determine which list someone is on – make sure you are using the correct one! (Singles, families, youth)</a:t>
            </a:r>
            <a:endParaRPr lang="en-US" dirty="0"/>
          </a:p>
        </p:txBody>
      </p:sp>
    </p:spTree>
    <p:extLst>
      <p:ext uri="{BB962C8B-B14F-4D97-AF65-F5344CB8AC3E}">
        <p14:creationId xmlns:p14="http://schemas.microsoft.com/office/powerpoint/2010/main" val="4136141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VI-SPDAT</a:t>
            </a:r>
            <a:endParaRPr lang="en-US" dirty="0"/>
          </a:p>
        </p:txBody>
      </p:sp>
      <p:sp>
        <p:nvSpPr>
          <p:cNvPr id="3" name="Content Placeholder 2"/>
          <p:cNvSpPr>
            <a:spLocks noGrp="1"/>
          </p:cNvSpPr>
          <p:nvPr>
            <p:ph idx="1"/>
          </p:nvPr>
        </p:nvSpPr>
        <p:spPr/>
        <p:txBody>
          <a:bodyPr/>
          <a:lstStyle/>
          <a:p>
            <a:r>
              <a:rPr lang="en-US" dirty="0" smtClean="0"/>
              <a:t>Three different versions</a:t>
            </a:r>
          </a:p>
          <a:p>
            <a:pPr lvl="1"/>
            <a:r>
              <a:rPr lang="en-US" dirty="0" smtClean="0"/>
              <a:t>Singles</a:t>
            </a:r>
          </a:p>
          <a:p>
            <a:pPr lvl="1"/>
            <a:r>
              <a:rPr lang="en-US" dirty="0" smtClean="0"/>
              <a:t>Families</a:t>
            </a:r>
          </a:p>
          <a:p>
            <a:pPr lvl="1"/>
            <a:r>
              <a:rPr lang="en-US" dirty="0" smtClean="0"/>
              <a:t>Youth (TAY – Transition-aged Youth 16-24) – also single</a:t>
            </a:r>
          </a:p>
        </p:txBody>
      </p:sp>
    </p:spTree>
    <p:extLst>
      <p:ext uri="{BB962C8B-B14F-4D97-AF65-F5344CB8AC3E}">
        <p14:creationId xmlns:p14="http://schemas.microsoft.com/office/powerpoint/2010/main" val="599171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VI-SPDAT Training videos</a:t>
            </a:r>
            <a:endParaRPr lang="en-US" dirty="0"/>
          </a:p>
        </p:txBody>
      </p:sp>
      <p:sp>
        <p:nvSpPr>
          <p:cNvPr id="3" name="Content Placeholder 2"/>
          <p:cNvSpPr>
            <a:spLocks noGrp="1"/>
          </p:cNvSpPr>
          <p:nvPr>
            <p:ph idx="1"/>
          </p:nvPr>
        </p:nvSpPr>
        <p:spPr/>
        <p:txBody>
          <a:bodyPr/>
          <a:lstStyle/>
          <a:p>
            <a:r>
              <a:rPr lang="en-US" dirty="0">
                <a:hlinkClick r:id="rId3"/>
              </a:rPr>
              <a:t>http://vimeo.com/86520820</a:t>
            </a:r>
            <a:r>
              <a:rPr lang="en-US" dirty="0"/>
              <a:t> </a:t>
            </a:r>
            <a:r>
              <a:rPr lang="en-US" dirty="0" smtClean="0"/>
              <a:t>Single</a:t>
            </a:r>
          </a:p>
          <a:p>
            <a:r>
              <a:rPr lang="en-US" dirty="0">
                <a:hlinkClick r:id="rId4"/>
              </a:rPr>
              <a:t>https://</a:t>
            </a:r>
            <a:r>
              <a:rPr lang="en-US" dirty="0" smtClean="0">
                <a:hlinkClick r:id="rId4"/>
              </a:rPr>
              <a:t>vimeo.com/126548635</a:t>
            </a:r>
            <a:r>
              <a:rPr lang="en-US" dirty="0" smtClean="0"/>
              <a:t>	Family</a:t>
            </a:r>
            <a:endParaRPr lang="en-US" dirty="0"/>
          </a:p>
          <a:p>
            <a:endParaRPr lang="en-US" dirty="0"/>
          </a:p>
        </p:txBody>
      </p:sp>
    </p:spTree>
    <p:extLst>
      <p:ext uri="{BB962C8B-B14F-4D97-AF65-F5344CB8AC3E}">
        <p14:creationId xmlns:p14="http://schemas.microsoft.com/office/powerpoint/2010/main" val="1361497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VI-SPDAT MN Script</a:t>
            </a:r>
            <a:endParaRPr lang="en-US" dirty="0"/>
          </a:p>
        </p:txBody>
      </p:sp>
      <p:sp>
        <p:nvSpPr>
          <p:cNvPr id="3" name="Content Placeholder 2"/>
          <p:cNvSpPr>
            <a:spLocks noGrp="1"/>
          </p:cNvSpPr>
          <p:nvPr>
            <p:ph idx="1"/>
          </p:nvPr>
        </p:nvSpPr>
        <p:spPr/>
        <p:txBody>
          <a:bodyPr/>
          <a:lstStyle/>
          <a:p>
            <a:r>
              <a:rPr lang="en-US" dirty="0"/>
              <a:t>The Tribal Collaborative, MESH and members of COC’s across the state worked to change the VI-SPDAT script to reflect a more culturally responsive approach to these questions.</a:t>
            </a:r>
          </a:p>
          <a:p>
            <a:r>
              <a:rPr lang="en-US" dirty="0"/>
              <a:t>COC’s are required to use these new </a:t>
            </a:r>
            <a:r>
              <a:rPr lang="en-US" dirty="0" smtClean="0"/>
              <a:t>scripts</a:t>
            </a:r>
          </a:p>
          <a:p>
            <a:r>
              <a:rPr lang="en-US" dirty="0" smtClean="0"/>
              <a:t>NOT in HMIS – keep paper form on hand</a:t>
            </a:r>
            <a:endParaRPr lang="en-US" dirty="0"/>
          </a:p>
        </p:txBody>
      </p:sp>
    </p:spTree>
    <p:extLst>
      <p:ext uri="{BB962C8B-B14F-4D97-AF65-F5344CB8AC3E}">
        <p14:creationId xmlns:p14="http://schemas.microsoft.com/office/powerpoint/2010/main" val="21633151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VI-SPDAT</a:t>
            </a:r>
            <a:endParaRPr lang="en-US" dirty="0"/>
          </a:p>
        </p:txBody>
      </p:sp>
      <p:pic>
        <p:nvPicPr>
          <p:cNvPr id="4" name="Content Placeholder 4"/>
          <p:cNvPicPr>
            <a:picLocks noGrp="1" noChangeAspect="1"/>
          </p:cNvPicPr>
          <p:nvPr>
            <p:ph idx="1"/>
          </p:nvPr>
        </p:nvPicPr>
        <p:blipFill>
          <a:blip r:embed="rId3"/>
          <a:stretch>
            <a:fillRect/>
          </a:stretch>
        </p:blipFill>
        <p:spPr>
          <a:xfrm>
            <a:off x="3432179" y="365760"/>
            <a:ext cx="4515463" cy="5676265"/>
          </a:xfrm>
          <a:prstGeom prst="rect">
            <a:avLst/>
          </a:prstGeom>
        </p:spPr>
      </p:pic>
    </p:spTree>
    <p:extLst>
      <p:ext uri="{BB962C8B-B14F-4D97-AF65-F5344CB8AC3E}">
        <p14:creationId xmlns:p14="http://schemas.microsoft.com/office/powerpoint/2010/main" val="1205192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3811"/>
          </a:xfrm>
        </p:spPr>
        <p:txBody>
          <a:bodyPr/>
          <a:lstStyle/>
          <a:p>
            <a:r>
              <a:rPr lang="en-US" dirty="0" smtClean="0"/>
              <a:t>VI-SPDAT</a:t>
            </a:r>
            <a:endParaRPr lang="en-US" dirty="0"/>
          </a:p>
        </p:txBody>
      </p:sp>
      <p:pic>
        <p:nvPicPr>
          <p:cNvPr id="4" name="Content Placeholder 3"/>
          <p:cNvPicPr>
            <a:picLocks noGrp="1" noChangeAspect="1"/>
          </p:cNvPicPr>
          <p:nvPr>
            <p:ph idx="1"/>
          </p:nvPr>
        </p:nvPicPr>
        <p:blipFill>
          <a:blip r:embed="rId3"/>
          <a:stretch>
            <a:fillRect/>
          </a:stretch>
        </p:blipFill>
        <p:spPr>
          <a:xfrm>
            <a:off x="1142275" y="1313411"/>
            <a:ext cx="8131727" cy="4728614"/>
          </a:xfrm>
          <a:prstGeom prst="rect">
            <a:avLst/>
          </a:prstGeom>
        </p:spPr>
      </p:pic>
    </p:spTree>
    <p:extLst>
      <p:ext uri="{BB962C8B-B14F-4D97-AF65-F5344CB8AC3E}">
        <p14:creationId xmlns:p14="http://schemas.microsoft.com/office/powerpoint/2010/main" val="31561650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VI-SPDAT: Scoring</a:t>
            </a:r>
            <a:endParaRPr lang="en-US" dirty="0"/>
          </a:p>
        </p:txBody>
      </p:sp>
      <p:pic>
        <p:nvPicPr>
          <p:cNvPr id="4" name="Content Placeholder 3"/>
          <p:cNvPicPr>
            <a:picLocks noGrp="1" noChangeAspect="1"/>
          </p:cNvPicPr>
          <p:nvPr>
            <p:ph idx="1"/>
          </p:nvPr>
        </p:nvPicPr>
        <p:blipFill>
          <a:blip r:embed="rId3"/>
          <a:stretch>
            <a:fillRect/>
          </a:stretch>
        </p:blipFill>
        <p:spPr>
          <a:xfrm>
            <a:off x="2078182" y="2124271"/>
            <a:ext cx="6375587" cy="3229659"/>
          </a:xfrm>
          <a:prstGeom prst="rect">
            <a:avLst/>
          </a:prstGeom>
        </p:spPr>
      </p:pic>
    </p:spTree>
    <p:extLst>
      <p:ext uri="{BB962C8B-B14F-4D97-AF65-F5344CB8AC3E}">
        <p14:creationId xmlns:p14="http://schemas.microsoft.com/office/powerpoint/2010/main" val="2481147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VI-SPDAT Scoring: SMAC</a:t>
            </a:r>
            <a:endParaRPr lang="en-US" dirty="0"/>
          </a:p>
        </p:txBody>
      </p:sp>
      <p:sp>
        <p:nvSpPr>
          <p:cNvPr id="3" name="Content Placeholder 2"/>
          <p:cNvSpPr>
            <a:spLocks noGrp="1"/>
          </p:cNvSpPr>
          <p:nvPr>
            <p:ph idx="1"/>
          </p:nvPr>
        </p:nvSpPr>
        <p:spPr/>
        <p:txBody>
          <a:bodyPr/>
          <a:lstStyle/>
          <a:p>
            <a:r>
              <a:rPr lang="en-US" dirty="0" smtClean="0"/>
              <a:t>SMAC doesn’t use the VI-SPDAT the same way</a:t>
            </a:r>
          </a:p>
          <a:p>
            <a:pPr lvl="1"/>
            <a:r>
              <a:rPr lang="en-US" dirty="0" smtClean="0"/>
              <a:t>Single PSH list: Score of 8+ AND LTH or Chronic</a:t>
            </a:r>
          </a:p>
          <a:p>
            <a:pPr lvl="1"/>
            <a:r>
              <a:rPr lang="en-US" dirty="0" smtClean="0"/>
              <a:t>Single RRH list: Score of 4-7 or 8+ and NOT LTH or Chronic</a:t>
            </a:r>
          </a:p>
          <a:p>
            <a:pPr lvl="1"/>
            <a:r>
              <a:rPr lang="en-US" dirty="0" smtClean="0"/>
              <a:t>Families: All families with minor children are on the same list</a:t>
            </a:r>
          </a:p>
          <a:p>
            <a:endParaRPr lang="en-US" dirty="0"/>
          </a:p>
        </p:txBody>
      </p:sp>
    </p:spTree>
    <p:extLst>
      <p:ext uri="{BB962C8B-B14F-4D97-AF65-F5344CB8AC3E}">
        <p14:creationId xmlns:p14="http://schemas.microsoft.com/office/powerpoint/2010/main" val="4166201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the assessment is over. Now what?</a:t>
            </a:r>
            <a:endParaRPr lang="en-US" dirty="0"/>
          </a:p>
        </p:txBody>
      </p:sp>
      <p:sp>
        <p:nvSpPr>
          <p:cNvPr id="3" name="Content Placeholder 2"/>
          <p:cNvSpPr>
            <a:spLocks noGrp="1"/>
          </p:cNvSpPr>
          <p:nvPr>
            <p:ph idx="1"/>
          </p:nvPr>
        </p:nvSpPr>
        <p:spPr/>
        <p:txBody>
          <a:bodyPr/>
          <a:lstStyle/>
          <a:p>
            <a:r>
              <a:rPr lang="en-US" dirty="0" smtClean="0"/>
              <a:t>Mainstream Services</a:t>
            </a:r>
          </a:p>
          <a:p>
            <a:r>
              <a:rPr lang="en-US" dirty="0" smtClean="0"/>
              <a:t>Rapid Re-Housing or Transitional Housing: Time limited housing, timing varies by program</a:t>
            </a:r>
          </a:p>
          <a:p>
            <a:r>
              <a:rPr lang="en-US" dirty="0" smtClean="0"/>
              <a:t>Permanent Supportive Housing: Non time-limited. Clients can keep it as long as they are eligible</a:t>
            </a:r>
            <a:endParaRPr lang="en-US" dirty="0"/>
          </a:p>
        </p:txBody>
      </p:sp>
    </p:spTree>
    <p:extLst>
      <p:ext uri="{BB962C8B-B14F-4D97-AF65-F5344CB8AC3E}">
        <p14:creationId xmlns:p14="http://schemas.microsoft.com/office/powerpoint/2010/main" val="1217306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I assess?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0640390"/>
              </p:ext>
            </p:extLst>
          </p:nvPr>
        </p:nvGraphicFramePr>
        <p:xfrm>
          <a:off x="677863" y="2172559"/>
          <a:ext cx="8239255" cy="2493247"/>
        </p:xfrm>
        <a:graphic>
          <a:graphicData uri="http://schemas.openxmlformats.org/drawingml/2006/table">
            <a:tbl>
              <a:tblPr firstRow="1" bandRow="1">
                <a:tableStyleId>{5C22544A-7EE6-4342-B048-85BDC9FD1C3A}</a:tableStyleId>
              </a:tblPr>
              <a:tblGrid>
                <a:gridCol w="1647851">
                  <a:extLst>
                    <a:ext uri="{9D8B030D-6E8A-4147-A177-3AD203B41FA5}">
                      <a16:colId xmlns:a16="http://schemas.microsoft.com/office/drawing/2014/main" val="2889732929"/>
                    </a:ext>
                  </a:extLst>
                </a:gridCol>
                <a:gridCol w="1647851">
                  <a:extLst>
                    <a:ext uri="{9D8B030D-6E8A-4147-A177-3AD203B41FA5}">
                      <a16:colId xmlns:a16="http://schemas.microsoft.com/office/drawing/2014/main" val="4293614186"/>
                    </a:ext>
                  </a:extLst>
                </a:gridCol>
                <a:gridCol w="2187986">
                  <a:extLst>
                    <a:ext uri="{9D8B030D-6E8A-4147-A177-3AD203B41FA5}">
                      <a16:colId xmlns:a16="http://schemas.microsoft.com/office/drawing/2014/main" val="2107867831"/>
                    </a:ext>
                  </a:extLst>
                </a:gridCol>
                <a:gridCol w="2755567">
                  <a:extLst>
                    <a:ext uri="{9D8B030D-6E8A-4147-A177-3AD203B41FA5}">
                      <a16:colId xmlns:a16="http://schemas.microsoft.com/office/drawing/2014/main" val="4284611797"/>
                    </a:ext>
                  </a:extLst>
                </a:gridCol>
              </a:tblGrid>
              <a:tr h="526192">
                <a:tc>
                  <a:txBody>
                    <a:bodyPr/>
                    <a:lstStyle/>
                    <a:p>
                      <a:pPr marL="0" marR="0">
                        <a:lnSpc>
                          <a:spcPct val="107000"/>
                        </a:lnSpc>
                        <a:spcBef>
                          <a:spcPts val="0"/>
                        </a:spcBef>
                        <a:spcAft>
                          <a:spcPts val="0"/>
                        </a:spcAft>
                      </a:pPr>
                      <a:r>
                        <a:rPr lang="en-US" sz="1100" dirty="0">
                          <a:effectLst/>
                        </a:rPr>
                        <a:t> </a:t>
                      </a:r>
                      <a:endParaRPr lang="en-US" sz="1100" dirty="0" smtClean="0">
                        <a:effectLst/>
                      </a:endParaRPr>
                    </a:p>
                    <a:p>
                      <a:pPr marL="0" marR="0">
                        <a:lnSpc>
                          <a:spcPct val="107000"/>
                        </a:lnSpc>
                        <a:spcBef>
                          <a:spcPts val="0"/>
                        </a:spcBef>
                        <a:spcAft>
                          <a:spcPts val="0"/>
                        </a:spcAft>
                      </a:pPr>
                      <a:r>
                        <a:rPr lang="en-US" sz="1100" dirty="0" err="1" smtClean="0">
                          <a:effectLst/>
                        </a:rPr>
                        <a:t>CoC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r>
                        <a:rPr lang="en-US" sz="1100" dirty="0" smtClean="0">
                          <a:effectLst/>
                        </a:rPr>
                        <a:t>Residency?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smtClean="0">
                        <a:effectLst/>
                      </a:endParaRPr>
                    </a:p>
                    <a:p>
                      <a:pPr marL="0" marR="0" algn="ctr">
                        <a:lnSpc>
                          <a:spcPct val="107000"/>
                        </a:lnSpc>
                        <a:spcBef>
                          <a:spcPts val="0"/>
                        </a:spcBef>
                        <a:spcAft>
                          <a:spcPts val="0"/>
                        </a:spcAft>
                      </a:pPr>
                      <a:r>
                        <a:rPr lang="en-US" sz="1100" dirty="0" smtClean="0">
                          <a:effectLst/>
                        </a:rPr>
                        <a:t>Youth Single/Family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smtClean="0">
                        <a:effectLst/>
                      </a:endParaRPr>
                    </a:p>
                    <a:p>
                      <a:pPr marL="0" marR="0" algn="ctr">
                        <a:lnSpc>
                          <a:spcPct val="107000"/>
                        </a:lnSpc>
                        <a:spcBef>
                          <a:spcPts val="0"/>
                        </a:spcBef>
                        <a:spcAft>
                          <a:spcPts val="0"/>
                        </a:spcAft>
                      </a:pPr>
                      <a:r>
                        <a:rPr lang="en-US" sz="1100" dirty="0" smtClean="0">
                          <a:effectLst/>
                        </a:rPr>
                        <a:t> Adult Single/Family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smtClean="0">
                        <a:effectLst/>
                      </a:endParaRPr>
                    </a:p>
                  </a:txBody>
                  <a:tcPr marL="68580" marR="68580" marT="0" marB="0"/>
                </a:tc>
                <a:extLst>
                  <a:ext uri="{0D108BD9-81ED-4DB2-BD59-A6C34878D82A}">
                    <a16:rowId xmlns:a16="http://schemas.microsoft.com/office/drawing/2014/main" val="1126559625"/>
                  </a:ext>
                </a:extLst>
              </a:tr>
              <a:tr h="699371">
                <a:tc>
                  <a:txBody>
                    <a:bodyPr/>
                    <a:lstStyle/>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r>
                        <a:rPr lang="en-US" sz="1100" dirty="0" smtClean="0">
                          <a:effectLst/>
                        </a:rPr>
                        <a:t>SMAC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r>
                        <a:rPr lang="en-US" sz="1100" dirty="0" smtClean="0">
                          <a:effectLst/>
                        </a:rPr>
                        <a:t>Not </a:t>
                      </a:r>
                      <a:r>
                        <a:rPr lang="en-US" sz="1100" dirty="0">
                          <a:effectLst/>
                        </a:rPr>
                        <a:t>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smtClean="0">
                        <a:effectLst/>
                      </a:endParaRPr>
                    </a:p>
                    <a:p>
                      <a:pPr marL="342900" marR="0" lvl="0" indent="-342900">
                        <a:lnSpc>
                          <a:spcPct val="107000"/>
                        </a:lnSpc>
                        <a:spcBef>
                          <a:spcPts val="0"/>
                        </a:spcBef>
                        <a:spcAft>
                          <a:spcPts val="0"/>
                        </a:spcAft>
                        <a:buFont typeface="Symbol" panose="05050102010706020507" pitchFamily="18" charset="2"/>
                        <a:buChar char=""/>
                      </a:pPr>
                      <a:r>
                        <a:rPr lang="en-US" sz="1100" dirty="0" smtClean="0">
                          <a:effectLst/>
                        </a:rPr>
                        <a:t>MN </a:t>
                      </a:r>
                      <a:r>
                        <a:rPr lang="en-US" sz="1100" dirty="0">
                          <a:effectLst/>
                        </a:rPr>
                        <a:t>Homeless</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HUD </a:t>
                      </a:r>
                      <a:r>
                        <a:rPr lang="en-US" sz="1100" dirty="0" smtClean="0">
                          <a:effectLst/>
                        </a:rPr>
                        <a:t>Homeless</a:t>
                      </a:r>
                      <a:endParaRPr lang="en-US" sz="1100" dirty="0">
                        <a:effectLst/>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smtClean="0">
                        <a:effectLst/>
                      </a:endParaRPr>
                    </a:p>
                    <a:p>
                      <a:pPr marL="342900" marR="0" lvl="0" indent="-342900">
                        <a:lnSpc>
                          <a:spcPct val="107000"/>
                        </a:lnSpc>
                        <a:spcBef>
                          <a:spcPts val="0"/>
                        </a:spcBef>
                        <a:spcAft>
                          <a:spcPts val="0"/>
                        </a:spcAft>
                        <a:buFont typeface="Symbol" panose="05050102010706020507" pitchFamily="18" charset="2"/>
                        <a:buChar char=""/>
                      </a:pPr>
                      <a:r>
                        <a:rPr lang="en-US" sz="1100" dirty="0" smtClean="0">
                          <a:effectLst/>
                        </a:rPr>
                        <a:t>HUD</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1100" dirty="0" smtClean="0">
                          <a:effectLst/>
                        </a:rPr>
                        <a:t>LTH</a:t>
                      </a:r>
                      <a:endParaRPr lang="en-US" sz="1100" dirty="0">
                        <a:effectLst/>
                      </a:endParaRPr>
                    </a:p>
                  </a:txBody>
                  <a:tcPr marL="68580" marR="68580" marT="0" marB="0"/>
                </a:tc>
                <a:extLst>
                  <a:ext uri="{0D108BD9-81ED-4DB2-BD59-A6C34878D82A}">
                    <a16:rowId xmlns:a16="http://schemas.microsoft.com/office/drawing/2014/main" val="2542189174"/>
                  </a:ext>
                </a:extLst>
              </a:tr>
              <a:tr h="370840">
                <a:tc>
                  <a:txBody>
                    <a:bodyPr/>
                    <a:lstStyle/>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r>
                        <a:rPr lang="en-US" sz="1100" dirty="0" smtClean="0">
                          <a:effectLst/>
                        </a:rPr>
                        <a:t>Ramsey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r>
                        <a:rPr lang="en-US" sz="1100" dirty="0" smtClean="0">
                          <a:effectLst/>
                        </a:rPr>
                        <a:t>Not </a:t>
                      </a:r>
                      <a:r>
                        <a:rPr lang="en-US" sz="1100" dirty="0">
                          <a:effectLst/>
                        </a:rPr>
                        <a:t>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smtClean="0">
                        <a:effectLst/>
                      </a:endParaRPr>
                    </a:p>
                    <a:p>
                      <a:pPr marL="342900" marR="0" lvl="0" indent="-342900">
                        <a:lnSpc>
                          <a:spcPct val="107000"/>
                        </a:lnSpc>
                        <a:spcBef>
                          <a:spcPts val="0"/>
                        </a:spcBef>
                        <a:spcAft>
                          <a:spcPts val="0"/>
                        </a:spcAft>
                        <a:buFont typeface="Symbol" panose="05050102010706020507" pitchFamily="18" charset="2"/>
                        <a:buChar char=""/>
                      </a:pPr>
                      <a:r>
                        <a:rPr lang="en-US" sz="1100" dirty="0" smtClean="0">
                          <a:effectLst/>
                        </a:rPr>
                        <a:t>MN </a:t>
                      </a:r>
                      <a:r>
                        <a:rPr lang="en-US" sz="1100" dirty="0">
                          <a:effectLst/>
                        </a:rPr>
                        <a:t>Homeless</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HUD </a:t>
                      </a:r>
                      <a:r>
                        <a:rPr lang="en-US" sz="1100" dirty="0" smtClean="0">
                          <a:effectLst/>
                        </a:rPr>
                        <a:t>Homeless</a:t>
                      </a:r>
                      <a:endParaRPr lang="en-US" sz="1100" dirty="0">
                        <a:effectLst/>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smtClean="0">
                        <a:effectLst/>
                      </a:endParaRPr>
                    </a:p>
                    <a:p>
                      <a:pPr marL="342900" marR="0" lvl="0" indent="-342900">
                        <a:lnSpc>
                          <a:spcPct val="107000"/>
                        </a:lnSpc>
                        <a:spcBef>
                          <a:spcPts val="0"/>
                        </a:spcBef>
                        <a:spcAft>
                          <a:spcPts val="0"/>
                        </a:spcAft>
                        <a:buFont typeface="Symbol" panose="05050102010706020507" pitchFamily="18" charset="2"/>
                        <a:buChar char=""/>
                      </a:pPr>
                      <a:r>
                        <a:rPr lang="en-US" sz="1100" dirty="0" smtClean="0">
                          <a:effectLst/>
                        </a:rPr>
                        <a:t>HUD</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1100" dirty="0" smtClean="0">
                          <a:effectLst/>
                        </a:rPr>
                        <a:t>LTH</a:t>
                      </a:r>
                      <a:endParaRPr lang="en-US" sz="1100" dirty="0">
                        <a:effectLst/>
                      </a:endParaRPr>
                    </a:p>
                  </a:txBody>
                  <a:tcPr marL="68580" marR="68580" marT="0" marB="0"/>
                </a:tc>
                <a:extLst>
                  <a:ext uri="{0D108BD9-81ED-4DB2-BD59-A6C34878D82A}">
                    <a16:rowId xmlns:a16="http://schemas.microsoft.com/office/drawing/2014/main" val="629933126"/>
                  </a:ext>
                </a:extLst>
              </a:tr>
              <a:tr h="370840">
                <a:tc>
                  <a:txBody>
                    <a:bodyPr/>
                    <a:lstStyle/>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r>
                        <a:rPr lang="en-US" sz="1100" dirty="0" smtClean="0">
                          <a:effectLst/>
                        </a:rPr>
                        <a:t>Hennepin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r>
                        <a:rPr lang="en-US" sz="1100" dirty="0" smtClean="0">
                          <a:effectLst/>
                        </a:rPr>
                        <a:t>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smtClean="0">
                        <a:effectLst/>
                      </a:endParaRPr>
                    </a:p>
                    <a:p>
                      <a:pPr marL="342900" marR="0" lvl="0" indent="-342900">
                        <a:lnSpc>
                          <a:spcPct val="107000"/>
                        </a:lnSpc>
                        <a:spcBef>
                          <a:spcPts val="0"/>
                        </a:spcBef>
                        <a:spcAft>
                          <a:spcPts val="0"/>
                        </a:spcAft>
                        <a:buFont typeface="Symbol" panose="05050102010706020507" pitchFamily="18" charset="2"/>
                        <a:buChar char=""/>
                      </a:pPr>
                      <a:r>
                        <a:rPr lang="en-US" sz="1100" dirty="0" smtClean="0">
                          <a:effectLst/>
                        </a:rPr>
                        <a:t>PNMHH** </a:t>
                      </a:r>
                      <a:r>
                        <a:rPr lang="en-US" sz="1100" dirty="0">
                          <a:effectLst/>
                        </a:rPr>
                        <a:t>or</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Emergency </a:t>
                      </a:r>
                      <a:r>
                        <a:rPr lang="en-US" sz="1100" dirty="0" smtClean="0">
                          <a:effectLst/>
                        </a:rPr>
                        <a:t>shelter</a:t>
                      </a:r>
                    </a:p>
                    <a:p>
                      <a:pPr marL="342900" marR="0" lvl="0" indent="-342900">
                        <a:lnSpc>
                          <a:spcPct val="107000"/>
                        </a:lnSpc>
                        <a:spcBef>
                          <a:spcPts val="0"/>
                        </a:spcBef>
                        <a:spcAft>
                          <a:spcPts val="0"/>
                        </a:spcAft>
                        <a:buFont typeface="Symbol" panose="05050102010706020507" pitchFamily="18" charset="2"/>
                        <a:buChar cha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DV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smtClean="0">
                        <a:effectLst/>
                      </a:endParaRPr>
                    </a:p>
                    <a:p>
                      <a:pPr marL="342900" marR="0" lvl="0" indent="-342900">
                        <a:lnSpc>
                          <a:spcPct val="107000"/>
                        </a:lnSpc>
                        <a:spcBef>
                          <a:spcPts val="0"/>
                        </a:spcBef>
                        <a:spcAft>
                          <a:spcPts val="0"/>
                        </a:spcAft>
                        <a:buFont typeface="Symbol" panose="05050102010706020507" pitchFamily="18" charset="2"/>
                        <a:buChar char=""/>
                      </a:pPr>
                      <a:r>
                        <a:rPr lang="en-US" sz="1100" dirty="0" smtClean="0">
                          <a:effectLst/>
                        </a:rPr>
                        <a:t>PNMHH </a:t>
                      </a:r>
                      <a:r>
                        <a:rPr lang="en-US" sz="1100" dirty="0">
                          <a:effectLst/>
                        </a:rPr>
                        <a:t>or</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Emergency </a:t>
                      </a:r>
                      <a:r>
                        <a:rPr lang="en-US" sz="1100" dirty="0" smtClean="0">
                          <a:effectLst/>
                        </a:rPr>
                        <a:t>shelter</a:t>
                      </a:r>
                      <a:endParaRPr lang="en-US" sz="1100" dirty="0" smtClean="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smtClean="0">
                          <a:effectLst/>
                          <a:latin typeface="Calibri" panose="020F0502020204030204" pitchFamily="34" charset="0"/>
                          <a:cs typeface="Times New Roman" panose="02020603050405020304" pitchFamily="18" charset="0"/>
                        </a:rPr>
                        <a:t>DV</a:t>
                      </a:r>
                      <a:endParaRPr lang="en-US" sz="1100" dirty="0" smtClean="0">
                        <a:effectLst/>
                      </a:endParaRPr>
                    </a:p>
                  </a:txBody>
                  <a:tcPr marL="68580" marR="68580" marT="0" marB="0"/>
                </a:tc>
                <a:extLst>
                  <a:ext uri="{0D108BD9-81ED-4DB2-BD59-A6C34878D82A}">
                    <a16:rowId xmlns:a16="http://schemas.microsoft.com/office/drawing/2014/main" val="3753290354"/>
                  </a:ext>
                </a:extLst>
              </a:tr>
            </a:tbl>
          </a:graphicData>
        </a:graphic>
      </p:graphicFrame>
    </p:spTree>
    <p:extLst>
      <p:ext uri="{BB962C8B-B14F-4D97-AF65-F5344CB8AC3E}">
        <p14:creationId xmlns:p14="http://schemas.microsoft.com/office/powerpoint/2010/main" val="25313991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to Priority List</a:t>
            </a:r>
            <a:endParaRPr lang="en-US" dirty="0"/>
          </a:p>
        </p:txBody>
      </p:sp>
      <p:sp>
        <p:nvSpPr>
          <p:cNvPr id="3" name="Content Placeholder 2"/>
          <p:cNvSpPr>
            <a:spLocks noGrp="1"/>
          </p:cNvSpPr>
          <p:nvPr>
            <p:ph idx="1"/>
          </p:nvPr>
        </p:nvSpPr>
        <p:spPr/>
        <p:txBody>
          <a:bodyPr/>
          <a:lstStyle/>
          <a:p>
            <a:r>
              <a:rPr lang="en-US" dirty="0" smtClean="0"/>
              <a:t>Now you need to add the client to the priority list. </a:t>
            </a:r>
          </a:p>
          <a:p>
            <a:pPr lvl="1"/>
            <a:r>
              <a:rPr lang="en-US" dirty="0" smtClean="0"/>
              <a:t>HMIS</a:t>
            </a:r>
          </a:p>
          <a:p>
            <a:pPr lvl="1"/>
            <a:r>
              <a:rPr lang="en-US" dirty="0" smtClean="0"/>
              <a:t>Non-shared list</a:t>
            </a:r>
          </a:p>
          <a:p>
            <a:r>
              <a:rPr lang="en-US" dirty="0" smtClean="0"/>
              <a:t>Get to know your data entry person!</a:t>
            </a:r>
            <a:endParaRPr lang="en-US" dirty="0"/>
          </a:p>
        </p:txBody>
      </p:sp>
    </p:spTree>
    <p:extLst>
      <p:ext uri="{BB962C8B-B14F-4D97-AF65-F5344CB8AC3E}">
        <p14:creationId xmlns:p14="http://schemas.microsoft.com/office/powerpoint/2010/main" val="33091298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633729"/>
          </a:xfrm>
        </p:spPr>
        <p:txBody>
          <a:bodyPr>
            <a:normAutofit fontScale="90000"/>
          </a:bodyPr>
          <a:lstStyle/>
          <a:p>
            <a:r>
              <a:rPr lang="en-US" sz="4000" dirty="0" smtClean="0"/>
              <a:t>How to end your meeting</a:t>
            </a:r>
            <a:r>
              <a:rPr lang="en-US" dirty="0" smtClean="0"/>
              <a:t/>
            </a:r>
            <a:br>
              <a:rPr lang="en-US" dirty="0" smtClean="0"/>
            </a:br>
            <a:r>
              <a:rPr lang="en-US" sz="2000" dirty="0"/>
              <a:t>How you end the meeting with your client will prepare them for what to do next</a:t>
            </a:r>
            <a:r>
              <a:rPr lang="en-US" sz="2000" dirty="0" smtClean="0"/>
              <a:t>.</a:t>
            </a:r>
            <a:br>
              <a:rPr lang="en-US" sz="2000" dirty="0" smtClean="0"/>
            </a:br>
            <a:r>
              <a:rPr lang="en-US" sz="2000" dirty="0" smtClean="0"/>
              <a:t> </a:t>
            </a:r>
            <a:r>
              <a:rPr lang="en-US" sz="2000" dirty="0"/>
              <a:t/>
            </a:r>
            <a:br>
              <a:rPr lang="en-US" sz="2000" dirty="0"/>
            </a:br>
            <a:r>
              <a:rPr lang="en-US" sz="2000" dirty="0"/>
              <a:t>Here are some closing conversation pointers to include in your wrap up.</a:t>
            </a:r>
            <a:br>
              <a:rPr lang="en-US" sz="2000" dirty="0"/>
            </a:br>
            <a:endParaRPr lang="en-US" sz="2000" dirty="0"/>
          </a:p>
        </p:txBody>
      </p:sp>
      <p:sp>
        <p:nvSpPr>
          <p:cNvPr id="3" name="Content Placeholder 2"/>
          <p:cNvSpPr>
            <a:spLocks noGrp="1"/>
          </p:cNvSpPr>
          <p:nvPr>
            <p:ph idx="1"/>
          </p:nvPr>
        </p:nvSpPr>
        <p:spPr>
          <a:xfrm>
            <a:off x="677334" y="2377441"/>
            <a:ext cx="8596668" cy="4102834"/>
          </a:xfrm>
        </p:spPr>
        <p:txBody>
          <a:bodyPr/>
          <a:lstStyle/>
          <a:p>
            <a:r>
              <a:rPr lang="en-US" dirty="0" smtClean="0"/>
              <a:t>What type of housing they’re waiting for</a:t>
            </a:r>
            <a:endParaRPr lang="en-US" dirty="0"/>
          </a:p>
          <a:p>
            <a:r>
              <a:rPr lang="en-US" dirty="0" smtClean="0"/>
              <a:t>Documentation</a:t>
            </a:r>
            <a:endParaRPr lang="en-US" dirty="0"/>
          </a:p>
          <a:p>
            <a:r>
              <a:rPr lang="en-US" dirty="0" smtClean="0"/>
              <a:t>Shelter and other resources</a:t>
            </a:r>
            <a:endParaRPr lang="en-US" dirty="0"/>
          </a:p>
          <a:p>
            <a:r>
              <a:rPr lang="en-US" dirty="0"/>
              <a:t>Describe the importance of keeping you updated on their information</a:t>
            </a:r>
          </a:p>
          <a:p>
            <a:r>
              <a:rPr lang="en-US" dirty="0"/>
              <a:t>Explain the importance of continuing to work on additional housing solutions</a:t>
            </a:r>
          </a:p>
          <a:p>
            <a:r>
              <a:rPr lang="en-US" dirty="0"/>
              <a:t>Thank your </a:t>
            </a:r>
            <a:r>
              <a:rPr lang="en-US" dirty="0" smtClean="0"/>
              <a:t>client</a:t>
            </a:r>
          </a:p>
          <a:p>
            <a:r>
              <a:rPr lang="en-US" dirty="0" smtClean="0"/>
              <a:t>Acknowledge the difficulty of this process</a:t>
            </a:r>
            <a:endParaRPr lang="en-US" dirty="0"/>
          </a:p>
          <a:p>
            <a:endParaRPr lang="en-US" dirty="0"/>
          </a:p>
        </p:txBody>
      </p:sp>
    </p:spTree>
    <p:extLst>
      <p:ext uri="{BB962C8B-B14F-4D97-AF65-F5344CB8AC3E}">
        <p14:creationId xmlns:p14="http://schemas.microsoft.com/office/powerpoint/2010/main" val="3294075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 difficult conversations</a:t>
            </a:r>
            <a:endParaRPr lang="en-US" dirty="0"/>
          </a:p>
        </p:txBody>
      </p:sp>
      <p:sp>
        <p:nvSpPr>
          <p:cNvPr id="3" name="Content Placeholder 2"/>
          <p:cNvSpPr>
            <a:spLocks noGrp="1"/>
          </p:cNvSpPr>
          <p:nvPr>
            <p:ph idx="1"/>
          </p:nvPr>
        </p:nvSpPr>
        <p:spPr/>
        <p:txBody>
          <a:bodyPr/>
          <a:lstStyle/>
          <a:p>
            <a:r>
              <a:rPr lang="en-US" dirty="0"/>
              <a:t>If they score a 3 or lower, they are not eligible for Coordinated Entry and </a:t>
            </a:r>
            <a:r>
              <a:rPr lang="en-US" b="1" dirty="0"/>
              <a:t>you need to tell them</a:t>
            </a:r>
            <a:r>
              <a:rPr lang="en-US" dirty="0"/>
              <a:t>.</a:t>
            </a:r>
          </a:p>
          <a:p>
            <a:r>
              <a:rPr lang="en-US" dirty="0"/>
              <a:t>Even if someone scores for housing, </a:t>
            </a:r>
            <a:r>
              <a:rPr lang="en-US" b="1" dirty="0"/>
              <a:t>they may still have a long wait</a:t>
            </a:r>
            <a:r>
              <a:rPr lang="en-US" dirty="0"/>
              <a:t>. </a:t>
            </a:r>
          </a:p>
          <a:p>
            <a:endParaRPr lang="en-US" dirty="0"/>
          </a:p>
          <a:p>
            <a:pPr marL="0" indent="0">
              <a:buNone/>
            </a:pPr>
            <a:r>
              <a:rPr lang="en-US" dirty="0"/>
              <a:t>A way to make this easier</a:t>
            </a:r>
            <a:r>
              <a:rPr lang="en-US" dirty="0" smtClean="0"/>
              <a:t>…</a:t>
            </a:r>
            <a:r>
              <a:rPr lang="en-US" dirty="0"/>
              <a:t/>
            </a:r>
            <a:br>
              <a:rPr lang="en-US" dirty="0"/>
            </a:br>
            <a:endParaRPr lang="en-US" dirty="0"/>
          </a:p>
          <a:p>
            <a:r>
              <a:rPr lang="en-US" dirty="0"/>
              <a:t>Build up your housing alternatives to Coordinated Entry so you can help collaborate on next steps your client can work </a:t>
            </a:r>
            <a:r>
              <a:rPr lang="en-US" dirty="0" smtClean="0"/>
              <a:t>on</a:t>
            </a:r>
          </a:p>
          <a:p>
            <a:r>
              <a:rPr lang="en-US" dirty="0" smtClean="0"/>
              <a:t>How do you break this news?</a:t>
            </a:r>
            <a:endParaRPr lang="en-US" dirty="0"/>
          </a:p>
          <a:p>
            <a:pPr lvl="1"/>
            <a:r>
              <a:rPr lang="en-US" dirty="0" smtClean="0"/>
              <a:t>Focus on strengths</a:t>
            </a:r>
            <a:endParaRPr lang="en-US" dirty="0"/>
          </a:p>
        </p:txBody>
      </p:sp>
    </p:spTree>
    <p:extLst>
      <p:ext uri="{BB962C8B-B14F-4D97-AF65-F5344CB8AC3E}">
        <p14:creationId xmlns:p14="http://schemas.microsoft.com/office/powerpoint/2010/main" val="24644651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sz="2400" dirty="0"/>
              <a:t>CE Elevator Speech Practice</a:t>
            </a:r>
          </a:p>
          <a:p>
            <a:r>
              <a:rPr lang="en-US" sz="2400" dirty="0"/>
              <a:t>ROI explanation</a:t>
            </a:r>
          </a:p>
          <a:p>
            <a:r>
              <a:rPr lang="en-US" sz="2400" dirty="0"/>
              <a:t>Giving assessment </a:t>
            </a:r>
            <a:r>
              <a:rPr lang="en-US" sz="2400" dirty="0" smtClean="0"/>
              <a:t>results</a:t>
            </a:r>
          </a:p>
          <a:p>
            <a:r>
              <a:rPr lang="en-US" sz="2400" dirty="0" smtClean="0"/>
              <a:t>Giving other resources</a:t>
            </a:r>
            <a:endParaRPr lang="en-US" sz="2400" dirty="0"/>
          </a:p>
          <a:p>
            <a:endParaRPr lang="en-US" dirty="0"/>
          </a:p>
          <a:p>
            <a:endParaRPr lang="en-US" dirty="0"/>
          </a:p>
        </p:txBody>
      </p:sp>
    </p:spTree>
    <p:extLst>
      <p:ext uri="{BB962C8B-B14F-4D97-AF65-F5344CB8AC3E}">
        <p14:creationId xmlns:p14="http://schemas.microsoft.com/office/powerpoint/2010/main" val="588819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“document-ready”</a:t>
            </a:r>
            <a:endParaRPr lang="en-US" dirty="0"/>
          </a:p>
        </p:txBody>
      </p:sp>
      <p:sp>
        <p:nvSpPr>
          <p:cNvPr id="3" name="Content Placeholder 2"/>
          <p:cNvSpPr>
            <a:spLocks noGrp="1"/>
          </p:cNvSpPr>
          <p:nvPr>
            <p:ph idx="1"/>
          </p:nvPr>
        </p:nvSpPr>
        <p:spPr/>
        <p:txBody>
          <a:bodyPr>
            <a:normAutofit fontScale="92500" lnSpcReduction="20000"/>
          </a:bodyPr>
          <a:lstStyle/>
          <a:p>
            <a:r>
              <a:rPr lang="en-US" dirty="0"/>
              <a:t>After the assessment is complete, one of the most helpful things an assessor can do is help the client obtain documentation.</a:t>
            </a:r>
          </a:p>
          <a:p>
            <a:pPr marL="285750" indent="-285750"/>
            <a:r>
              <a:rPr lang="en-US" dirty="0"/>
              <a:t>Types of documentation that make the transition to housing efficient</a:t>
            </a:r>
          </a:p>
          <a:p>
            <a:pPr lvl="1">
              <a:buFont typeface="Arial" panose="020B0604020202020204" pitchFamily="34" charset="0"/>
              <a:buChar char="•"/>
            </a:pPr>
            <a:r>
              <a:rPr lang="en-US" dirty="0"/>
              <a:t>State ID</a:t>
            </a:r>
          </a:p>
          <a:p>
            <a:pPr lvl="1">
              <a:buFont typeface="Arial" panose="020B0604020202020204" pitchFamily="34" charset="0"/>
              <a:buChar char="•"/>
            </a:pPr>
            <a:r>
              <a:rPr lang="en-US" dirty="0"/>
              <a:t>Birth Certificate(s)</a:t>
            </a:r>
          </a:p>
          <a:p>
            <a:pPr lvl="1">
              <a:buFont typeface="Arial" panose="020B0604020202020204" pitchFamily="34" charset="0"/>
              <a:buChar char="•"/>
            </a:pPr>
            <a:r>
              <a:rPr lang="en-US" dirty="0"/>
              <a:t>Social Security Cards</a:t>
            </a:r>
          </a:p>
          <a:p>
            <a:pPr lvl="1">
              <a:buFont typeface="Arial" panose="020B0604020202020204" pitchFamily="34" charset="0"/>
              <a:buChar char="•"/>
            </a:pPr>
            <a:r>
              <a:rPr lang="en-US" b="1" dirty="0"/>
              <a:t>Verifications (disability, homelessness)</a:t>
            </a:r>
          </a:p>
          <a:p>
            <a:pPr marL="285750" indent="-285750"/>
            <a:r>
              <a:rPr lang="en-US" dirty="0"/>
              <a:t>Documentation tips</a:t>
            </a:r>
          </a:p>
          <a:p>
            <a:pPr lvl="1">
              <a:buFont typeface="Arial" panose="020B0604020202020204" pitchFamily="34" charset="0"/>
              <a:buChar char="•"/>
            </a:pPr>
            <a:r>
              <a:rPr lang="en-US" dirty="0"/>
              <a:t>Request documents from your county’s financial assistance or human services office </a:t>
            </a:r>
          </a:p>
          <a:p>
            <a:pPr marL="1200150" lvl="2" indent="-285750">
              <a:buFont typeface="Arial" panose="020B0604020202020204" pitchFamily="34" charset="0"/>
              <a:buChar char="•"/>
            </a:pPr>
            <a:r>
              <a:rPr lang="en-US" dirty="0"/>
              <a:t>If the client has had a case open with the county they will likely have some documentation on file</a:t>
            </a:r>
          </a:p>
          <a:p>
            <a:pPr lvl="1">
              <a:buFont typeface="Arial" panose="020B0604020202020204" pitchFamily="34" charset="0"/>
              <a:buChar char="•"/>
            </a:pPr>
            <a:r>
              <a:rPr lang="en-US" dirty="0"/>
              <a:t>Upload documents to HMIS (best option but only use when HIPPA compliant) </a:t>
            </a:r>
          </a:p>
          <a:p>
            <a:pPr lvl="1">
              <a:buFont typeface="Arial" panose="020B0604020202020204" pitchFamily="34" charset="0"/>
              <a:buChar char="•"/>
            </a:pPr>
            <a:r>
              <a:rPr lang="en-US" dirty="0"/>
              <a:t>Store in your organizations database (make a note in HMIS)</a:t>
            </a:r>
          </a:p>
          <a:p>
            <a:endParaRPr lang="en-US" dirty="0"/>
          </a:p>
        </p:txBody>
      </p:sp>
    </p:spTree>
    <p:extLst>
      <p:ext uri="{BB962C8B-B14F-4D97-AF65-F5344CB8AC3E}">
        <p14:creationId xmlns:p14="http://schemas.microsoft.com/office/powerpoint/2010/main" val="14863417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documents in HMIS!</a:t>
            </a:r>
            <a:endParaRPr lang="en-US" dirty="0"/>
          </a:p>
        </p:txBody>
      </p:sp>
      <p:pic>
        <p:nvPicPr>
          <p:cNvPr id="5" name="Content Placeholder 3"/>
          <p:cNvPicPr>
            <a:picLocks noChangeAspect="1"/>
          </p:cNvPicPr>
          <p:nvPr/>
        </p:nvPicPr>
        <p:blipFill>
          <a:blip r:embed="rId3"/>
          <a:stretch>
            <a:fillRect/>
          </a:stretch>
        </p:blipFill>
        <p:spPr>
          <a:xfrm>
            <a:off x="677334" y="1550239"/>
            <a:ext cx="8594725" cy="1220700"/>
          </a:xfrm>
          <a:prstGeom prst="rect">
            <a:avLst/>
          </a:prstGeom>
        </p:spPr>
      </p:pic>
      <p:pic>
        <p:nvPicPr>
          <p:cNvPr id="7" name="Content Placeholder 6"/>
          <p:cNvPicPr>
            <a:picLocks noGrp="1" noChangeAspect="1"/>
          </p:cNvPicPr>
          <p:nvPr>
            <p:ph idx="1"/>
          </p:nvPr>
        </p:nvPicPr>
        <p:blipFill>
          <a:blip r:embed="rId4"/>
          <a:stretch>
            <a:fillRect/>
          </a:stretch>
        </p:blipFill>
        <p:spPr>
          <a:xfrm>
            <a:off x="677334" y="3770160"/>
            <a:ext cx="8596312" cy="2324839"/>
          </a:xfrm>
          <a:prstGeom prst="rect">
            <a:avLst/>
          </a:prstGeom>
        </p:spPr>
      </p:pic>
      <p:sp>
        <p:nvSpPr>
          <p:cNvPr id="8" name="TextBox 7"/>
          <p:cNvSpPr txBox="1"/>
          <p:nvPr/>
        </p:nvSpPr>
        <p:spPr>
          <a:xfrm>
            <a:off x="1070591" y="3268657"/>
            <a:ext cx="1453415" cy="369332"/>
          </a:xfrm>
          <a:prstGeom prst="rect">
            <a:avLst/>
          </a:prstGeom>
          <a:noFill/>
        </p:spPr>
        <p:txBody>
          <a:bodyPr wrap="square" rtlCol="0">
            <a:spAutoFit/>
          </a:bodyPr>
          <a:lstStyle/>
          <a:p>
            <a:r>
              <a:rPr lang="en-US" dirty="0" smtClean="0"/>
              <a:t>Scroll down</a:t>
            </a:r>
            <a:endParaRPr lang="en-US" dirty="0"/>
          </a:p>
        </p:txBody>
      </p:sp>
      <p:sp>
        <p:nvSpPr>
          <p:cNvPr id="10" name="Down Arrow 9"/>
          <p:cNvSpPr/>
          <p:nvPr/>
        </p:nvSpPr>
        <p:spPr>
          <a:xfrm>
            <a:off x="2607134" y="3233758"/>
            <a:ext cx="423512" cy="47782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24947" y="5745408"/>
            <a:ext cx="452387" cy="28065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5339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am I on the list?”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666" y="1418552"/>
            <a:ext cx="11532634" cy="4846781"/>
          </a:xfrm>
        </p:spPr>
      </p:pic>
    </p:spTree>
    <p:extLst>
      <p:ext uri="{BB962C8B-B14F-4D97-AF65-F5344CB8AC3E}">
        <p14:creationId xmlns:p14="http://schemas.microsoft.com/office/powerpoint/2010/main" val="33069977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3" name="Content Placeholder 2"/>
          <p:cNvSpPr>
            <a:spLocks noGrp="1"/>
          </p:cNvSpPr>
          <p:nvPr>
            <p:ph idx="1"/>
          </p:nvPr>
        </p:nvSpPr>
        <p:spPr/>
        <p:txBody>
          <a:bodyPr/>
          <a:lstStyle/>
          <a:p>
            <a:r>
              <a:rPr lang="en-US" dirty="0" smtClean="0"/>
              <a:t>Be sure to update after the assessment is completed!</a:t>
            </a:r>
          </a:p>
          <a:p>
            <a:pPr lvl="1"/>
            <a:r>
              <a:rPr lang="en-US" dirty="0" smtClean="0"/>
              <a:t>Housing providers like to see GREEN information in HMIS – then they know it’s more likely they’ll be able to find their person</a:t>
            </a:r>
          </a:p>
          <a:p>
            <a:pPr lvl="1"/>
            <a:r>
              <a:rPr lang="en-US" dirty="0" smtClean="0"/>
              <a:t>Write down updates for your data entry person to put in</a:t>
            </a:r>
          </a:p>
          <a:p>
            <a:pPr lvl="1"/>
            <a:r>
              <a:rPr lang="en-US" dirty="0" smtClean="0"/>
              <a:t>Update housing history, “Assessing Chronic Homelessness” section, and contact info</a:t>
            </a:r>
          </a:p>
          <a:p>
            <a:r>
              <a:rPr lang="en-US" dirty="0" smtClean="0"/>
              <a:t>Required in SMAC!</a:t>
            </a:r>
          </a:p>
          <a:p>
            <a:pPr lvl="1"/>
            <a:r>
              <a:rPr lang="en-US" dirty="0"/>
              <a:t>Clients can </a:t>
            </a:r>
            <a:r>
              <a:rPr lang="en-US" dirty="0" smtClean="0"/>
              <a:t>also do </a:t>
            </a:r>
            <a:r>
              <a:rPr lang="en-US" dirty="0"/>
              <a:t>their own updates on the SMAC </a:t>
            </a:r>
            <a:r>
              <a:rPr lang="en-US" dirty="0" smtClean="0"/>
              <a:t>website: http</a:t>
            </a:r>
            <a:r>
              <a:rPr lang="en-US" dirty="0"/>
              <a:t>://smacmn.org/help/</a:t>
            </a:r>
          </a:p>
          <a:p>
            <a:pPr lvl="1"/>
            <a:endParaRPr lang="en-US" dirty="0"/>
          </a:p>
        </p:txBody>
      </p:sp>
    </p:spTree>
    <p:extLst>
      <p:ext uri="{BB962C8B-B14F-4D97-AF65-F5344CB8AC3E}">
        <p14:creationId xmlns:p14="http://schemas.microsoft.com/office/powerpoint/2010/main" val="21497558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PSH Prioritization</a:t>
            </a:r>
            <a:endParaRPr lang="en-US" dirty="0"/>
          </a:p>
        </p:txBody>
      </p:sp>
      <p:pic>
        <p:nvPicPr>
          <p:cNvPr id="4" name="Content Placeholder 3"/>
          <p:cNvPicPr>
            <a:picLocks noGrp="1" noChangeAspect="1"/>
          </p:cNvPicPr>
          <p:nvPr>
            <p:ph idx="1"/>
          </p:nvPr>
        </p:nvPicPr>
        <p:blipFill>
          <a:blip r:embed="rId3"/>
          <a:stretch>
            <a:fillRect/>
          </a:stretch>
        </p:blipFill>
        <p:spPr>
          <a:xfrm>
            <a:off x="677334" y="1646449"/>
            <a:ext cx="8754049" cy="4761336"/>
          </a:xfrm>
          <a:prstGeom prst="rect">
            <a:avLst/>
          </a:prstGeom>
        </p:spPr>
      </p:pic>
    </p:spTree>
    <p:extLst>
      <p:ext uri="{BB962C8B-B14F-4D97-AF65-F5344CB8AC3E}">
        <p14:creationId xmlns:p14="http://schemas.microsoft.com/office/powerpoint/2010/main" val="673363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process</a:t>
            </a:r>
            <a:endParaRPr lang="en-US" dirty="0"/>
          </a:p>
        </p:txBody>
      </p:sp>
      <p:sp>
        <p:nvSpPr>
          <p:cNvPr id="3" name="Content Placeholder 2"/>
          <p:cNvSpPr>
            <a:spLocks noGrp="1"/>
          </p:cNvSpPr>
          <p:nvPr>
            <p:ph idx="1"/>
          </p:nvPr>
        </p:nvSpPr>
        <p:spPr/>
        <p:txBody>
          <a:bodyPr/>
          <a:lstStyle/>
          <a:p>
            <a:pPr>
              <a:lnSpc>
                <a:spcPct val="200000"/>
              </a:lnSpc>
            </a:pPr>
            <a:r>
              <a:rPr lang="en-US" dirty="0"/>
              <a:t>Housing programs submit their openings to Priority List Manager</a:t>
            </a:r>
          </a:p>
          <a:p>
            <a:pPr>
              <a:lnSpc>
                <a:spcPct val="200000"/>
              </a:lnSpc>
            </a:pPr>
            <a:r>
              <a:rPr lang="en-US" dirty="0"/>
              <a:t>List is further sorted/filtered based on eligibility criteria of specific openings</a:t>
            </a:r>
          </a:p>
          <a:p>
            <a:pPr>
              <a:lnSpc>
                <a:spcPct val="200000"/>
              </a:lnSpc>
            </a:pPr>
            <a:r>
              <a:rPr lang="en-US" dirty="0"/>
              <a:t>Housing is not guaranteed nor immediate</a:t>
            </a:r>
          </a:p>
          <a:p>
            <a:endParaRPr lang="en-US" dirty="0"/>
          </a:p>
        </p:txBody>
      </p:sp>
    </p:spTree>
    <p:extLst>
      <p:ext uri="{BB962C8B-B14F-4D97-AF65-F5344CB8AC3E}">
        <p14:creationId xmlns:p14="http://schemas.microsoft.com/office/powerpoint/2010/main" val="251122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I assess?</a:t>
            </a:r>
            <a:endParaRPr lang="en-US" dirty="0"/>
          </a:p>
        </p:txBody>
      </p:sp>
      <p:sp>
        <p:nvSpPr>
          <p:cNvPr id="3" name="Content Placeholder 2"/>
          <p:cNvSpPr>
            <a:spLocks noGrp="1"/>
          </p:cNvSpPr>
          <p:nvPr>
            <p:ph idx="1"/>
          </p:nvPr>
        </p:nvSpPr>
        <p:spPr/>
        <p:txBody>
          <a:bodyPr>
            <a:normAutofit lnSpcReduction="10000"/>
          </a:bodyPr>
          <a:lstStyle/>
          <a:p>
            <a:r>
              <a:rPr lang="en-US" dirty="0" smtClean="0"/>
              <a:t>Families with minor children </a:t>
            </a:r>
          </a:p>
          <a:p>
            <a:pPr lvl="1"/>
            <a:r>
              <a:rPr lang="en-US" sz="1400" dirty="0" smtClean="0"/>
              <a:t>Can be assessed together, only 1 person needs to be on the PL</a:t>
            </a:r>
          </a:p>
          <a:p>
            <a:r>
              <a:rPr lang="en-US" dirty="0" smtClean="0"/>
              <a:t>Adult households</a:t>
            </a:r>
          </a:p>
          <a:p>
            <a:pPr lvl="1"/>
            <a:r>
              <a:rPr lang="en-US" sz="1400" dirty="0" smtClean="0"/>
              <a:t>Assess separately – whoever is higher will be referred first</a:t>
            </a:r>
          </a:p>
          <a:p>
            <a:pPr lvl="1"/>
            <a:r>
              <a:rPr lang="en-US" sz="1400" dirty="0" smtClean="0"/>
              <a:t>Family size should be listed as 2 on both assessments </a:t>
            </a:r>
          </a:p>
          <a:p>
            <a:pPr lvl="1"/>
            <a:r>
              <a:rPr lang="en-US" sz="1400" dirty="0" smtClean="0"/>
              <a:t>In the notes section, be sure to write who the other adult is </a:t>
            </a:r>
          </a:p>
          <a:p>
            <a:pPr lvl="1"/>
            <a:r>
              <a:rPr lang="en-US" sz="1400" dirty="0" smtClean="0"/>
              <a:t>Also note whether they are willing to live separately or not</a:t>
            </a:r>
          </a:p>
          <a:p>
            <a:r>
              <a:rPr lang="en-US" dirty="0" smtClean="0"/>
              <a:t>Pregnant single clients</a:t>
            </a:r>
          </a:p>
          <a:p>
            <a:pPr lvl="1"/>
            <a:r>
              <a:rPr lang="en-US" sz="1400" dirty="0" smtClean="0"/>
              <a:t>SMAC: Assess as single, but put in notes if they are planning to parent</a:t>
            </a:r>
          </a:p>
          <a:p>
            <a:pPr lvl="1"/>
            <a:r>
              <a:rPr lang="en-US" sz="1400" dirty="0" smtClean="0"/>
              <a:t>Ramsey: Assess as family</a:t>
            </a:r>
          </a:p>
          <a:p>
            <a:pPr lvl="1"/>
            <a:r>
              <a:rPr lang="en-US" sz="1400" dirty="0" smtClean="0"/>
              <a:t>Hennepin: Assess as family</a:t>
            </a:r>
          </a:p>
        </p:txBody>
      </p:sp>
    </p:spTree>
    <p:extLst>
      <p:ext uri="{BB962C8B-B14F-4D97-AF65-F5344CB8AC3E}">
        <p14:creationId xmlns:p14="http://schemas.microsoft.com/office/powerpoint/2010/main" val="8184152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my Priority List Manager?</a:t>
            </a:r>
            <a:endParaRPr lang="en-US" dirty="0"/>
          </a:p>
        </p:txBody>
      </p:sp>
      <p:sp>
        <p:nvSpPr>
          <p:cNvPr id="3" name="Content Placeholder 2"/>
          <p:cNvSpPr>
            <a:spLocks noGrp="1"/>
          </p:cNvSpPr>
          <p:nvPr>
            <p:ph idx="1"/>
          </p:nvPr>
        </p:nvSpPr>
        <p:spPr/>
        <p:txBody>
          <a:bodyPr/>
          <a:lstStyle/>
          <a:p>
            <a:r>
              <a:rPr lang="en-US" dirty="0"/>
              <a:t>SMAC:</a:t>
            </a:r>
          </a:p>
          <a:p>
            <a:pPr lvl="1"/>
            <a:r>
              <a:rPr lang="en-US" dirty="0"/>
              <a:t>Single and Family: Salvation Army – </a:t>
            </a:r>
            <a:r>
              <a:rPr lang="en-US" dirty="0">
                <a:hlinkClick r:id="rId3"/>
              </a:rPr>
              <a:t>nor_smac_ces@usc.salvationarmy.org</a:t>
            </a:r>
            <a:endParaRPr lang="en-US" dirty="0"/>
          </a:p>
          <a:p>
            <a:pPr lvl="1"/>
            <a:r>
              <a:rPr lang="en-US" dirty="0"/>
              <a:t>Youth: LSS </a:t>
            </a:r>
            <a:r>
              <a:rPr lang="en-US" dirty="0" err="1"/>
              <a:t>Streetworks</a:t>
            </a:r>
            <a:r>
              <a:rPr lang="en-US" dirty="0"/>
              <a:t> - </a:t>
            </a:r>
            <a:r>
              <a:rPr lang="en-US" dirty="0">
                <a:hlinkClick r:id="rId4"/>
              </a:rPr>
              <a:t>coordinatedentry@lssmn.org</a:t>
            </a:r>
            <a:r>
              <a:rPr lang="en-US" dirty="0"/>
              <a:t>	</a:t>
            </a:r>
          </a:p>
          <a:p>
            <a:r>
              <a:rPr lang="en-US" dirty="0"/>
              <a:t>Ramsey: </a:t>
            </a:r>
          </a:p>
          <a:p>
            <a:pPr lvl="1"/>
            <a:r>
              <a:rPr lang="en-US" dirty="0"/>
              <a:t>Single: Ramsey County - </a:t>
            </a:r>
            <a:r>
              <a:rPr lang="en-US" dirty="0">
                <a:hlinkClick r:id="rId5"/>
              </a:rPr>
              <a:t>fas.coordinatedentry@co.ramsey.mn.us</a:t>
            </a:r>
            <a:endParaRPr lang="en-US" dirty="0"/>
          </a:p>
          <a:p>
            <a:pPr lvl="1"/>
            <a:r>
              <a:rPr lang="en-US" dirty="0"/>
              <a:t>Family: Catholic Charities – </a:t>
            </a:r>
            <a:r>
              <a:rPr lang="en-US" dirty="0">
                <a:hlinkClick r:id="rId6"/>
              </a:rPr>
              <a:t>CAHS@cctwincities.org</a:t>
            </a:r>
            <a:r>
              <a:rPr lang="en-US" dirty="0"/>
              <a:t> </a:t>
            </a:r>
          </a:p>
          <a:p>
            <a:pPr lvl="1"/>
            <a:r>
              <a:rPr lang="en-US" dirty="0"/>
              <a:t>Youth: LSS </a:t>
            </a:r>
            <a:r>
              <a:rPr lang="en-US" dirty="0" err="1"/>
              <a:t>Streetworks</a:t>
            </a:r>
            <a:r>
              <a:rPr lang="en-US" dirty="0"/>
              <a:t> – </a:t>
            </a:r>
            <a:r>
              <a:rPr lang="en-US" dirty="0">
                <a:hlinkClick r:id="rId4"/>
              </a:rPr>
              <a:t>coordinatedentry@lssmn.org</a:t>
            </a:r>
            <a:r>
              <a:rPr lang="en-US" dirty="0"/>
              <a:t>	</a:t>
            </a:r>
          </a:p>
          <a:p>
            <a:pPr lvl="1"/>
            <a:endParaRPr lang="en-US" dirty="0"/>
          </a:p>
          <a:p>
            <a:r>
              <a:rPr lang="en-US" dirty="0"/>
              <a:t>Hennepin:</a:t>
            </a:r>
          </a:p>
          <a:p>
            <a:pPr lvl="1"/>
            <a:r>
              <a:rPr lang="en-US" dirty="0"/>
              <a:t>Single, family, and youth: Hennepin County - </a:t>
            </a:r>
            <a:r>
              <a:rPr lang="en-US" dirty="0">
                <a:hlinkClick r:id="rId7"/>
              </a:rPr>
              <a:t>CES.hennepin@hennepin.us</a:t>
            </a:r>
            <a:endParaRPr lang="en-US" dirty="0"/>
          </a:p>
        </p:txBody>
      </p:sp>
    </p:spTree>
    <p:extLst>
      <p:ext uri="{BB962C8B-B14F-4D97-AF65-F5344CB8AC3E}">
        <p14:creationId xmlns:p14="http://schemas.microsoft.com/office/powerpoint/2010/main" val="39288200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an assessor now? </a:t>
            </a:r>
            <a:br>
              <a:rPr lang="en-US" dirty="0" smtClean="0"/>
            </a:br>
            <a:r>
              <a:rPr lang="en-US" dirty="0" smtClean="0"/>
              <a:t>…Nope!</a:t>
            </a:r>
            <a:endParaRPr lang="en-US" dirty="0"/>
          </a:p>
        </p:txBody>
      </p:sp>
      <p:sp>
        <p:nvSpPr>
          <p:cNvPr id="3" name="Content Placeholder 2"/>
          <p:cNvSpPr>
            <a:spLocks noGrp="1"/>
          </p:cNvSpPr>
          <p:nvPr>
            <p:ph idx="1"/>
          </p:nvPr>
        </p:nvSpPr>
        <p:spPr/>
        <p:txBody>
          <a:bodyPr/>
          <a:lstStyle/>
          <a:p>
            <a:pPr marL="0" indent="0">
              <a:buNone/>
            </a:pPr>
            <a:r>
              <a:rPr lang="en-US" sz="3200" dirty="0"/>
              <a:t>Contact your COC to sign up to be an assessor:</a:t>
            </a:r>
          </a:p>
          <a:p>
            <a:pPr marL="0" indent="0">
              <a:buNone/>
            </a:pPr>
            <a:r>
              <a:rPr lang="en-US" dirty="0"/>
              <a:t>Hennepin: </a:t>
            </a:r>
            <a:r>
              <a:rPr lang="en-US" dirty="0">
                <a:hlinkClick r:id="rId3"/>
              </a:rPr>
              <a:t>CES.hennepin@hennepin.us</a:t>
            </a:r>
            <a:endParaRPr lang="en-US" dirty="0"/>
          </a:p>
          <a:p>
            <a:pPr marL="0" indent="0">
              <a:buNone/>
            </a:pPr>
            <a:r>
              <a:rPr lang="en-US" dirty="0"/>
              <a:t>Ramsey: </a:t>
            </a:r>
            <a:r>
              <a:rPr lang="en-US" dirty="0" smtClean="0"/>
              <a:t>Heather Clemens, </a:t>
            </a:r>
            <a:r>
              <a:rPr lang="en-US" dirty="0" smtClean="0">
                <a:hlinkClick r:id="rId4"/>
              </a:rPr>
              <a:t>heather.clemens@CO.RAMSEY.MN.US</a:t>
            </a:r>
            <a:endParaRPr lang="en-US" dirty="0"/>
          </a:p>
          <a:p>
            <a:pPr marL="0" indent="0">
              <a:buNone/>
            </a:pPr>
            <a:r>
              <a:rPr lang="en-US" dirty="0"/>
              <a:t>SMAC: </a:t>
            </a:r>
            <a:r>
              <a:rPr lang="en-US" u="sng" dirty="0" smtClean="0">
                <a:solidFill>
                  <a:schemeClr val="accent1"/>
                </a:solidFill>
              </a:rPr>
              <a:t>NOR_SMAC_CES@us</a:t>
            </a:r>
            <a:r>
              <a:rPr lang="en-US" u="sng" dirty="0" smtClean="0">
                <a:solidFill>
                  <a:schemeClr val="accent1"/>
                </a:solidFill>
              </a:rPr>
              <a:t>c.salvationarmy.org</a:t>
            </a:r>
            <a:endParaRPr lang="en-US" u="sng" dirty="0">
              <a:solidFill>
                <a:schemeClr val="accent1"/>
              </a:solidFill>
            </a:endParaRPr>
          </a:p>
          <a:p>
            <a:endParaRPr lang="en-US" dirty="0"/>
          </a:p>
        </p:txBody>
      </p:sp>
    </p:spTree>
    <p:extLst>
      <p:ext uri="{BB962C8B-B14F-4D97-AF65-F5344CB8AC3E}">
        <p14:creationId xmlns:p14="http://schemas.microsoft.com/office/powerpoint/2010/main" val="5279273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lstStyle/>
          <a:p>
            <a:r>
              <a:rPr lang="en-US" dirty="0" smtClean="0"/>
              <a:t>Please fill out an evaluation before you leave to help us improve!</a:t>
            </a:r>
            <a:endParaRPr lang="en-US" dirty="0"/>
          </a:p>
        </p:txBody>
      </p:sp>
    </p:spTree>
    <p:extLst>
      <p:ext uri="{BB962C8B-B14F-4D97-AF65-F5344CB8AC3E}">
        <p14:creationId xmlns:p14="http://schemas.microsoft.com/office/powerpoint/2010/main" val="736835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HMIS Data Entry</a:t>
            </a:r>
            <a:endParaRPr lang="en-US" dirty="0"/>
          </a:p>
        </p:txBody>
      </p:sp>
      <p:sp>
        <p:nvSpPr>
          <p:cNvPr id="3" name="Content Placeholder 2"/>
          <p:cNvSpPr>
            <a:spLocks noGrp="1"/>
          </p:cNvSpPr>
          <p:nvPr>
            <p:ph idx="1"/>
          </p:nvPr>
        </p:nvSpPr>
        <p:spPr/>
        <p:txBody>
          <a:bodyPr/>
          <a:lstStyle/>
          <a:p>
            <a:r>
              <a:rPr lang="en-US" dirty="0" smtClean="0">
                <a:hlinkClick r:id="rId3"/>
              </a:rPr>
              <a:t>https://</a:t>
            </a:r>
            <a:r>
              <a:rPr lang="en-US" smtClean="0">
                <a:hlinkClick r:id="rId3"/>
              </a:rPr>
              <a:t>hmismn.org/coordinated-entry/</a:t>
            </a:r>
            <a:endParaRPr lang="en-US" dirty="0" smtClean="0"/>
          </a:p>
        </p:txBody>
      </p:sp>
    </p:spTree>
    <p:extLst>
      <p:ext uri="{BB962C8B-B14F-4D97-AF65-F5344CB8AC3E}">
        <p14:creationId xmlns:p14="http://schemas.microsoft.com/office/powerpoint/2010/main" val="408105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can’t my client get assessed?</a:t>
            </a:r>
            <a:endParaRPr lang="en-US" dirty="0"/>
          </a:p>
        </p:txBody>
      </p:sp>
      <p:sp>
        <p:nvSpPr>
          <p:cNvPr id="3" name="Content Placeholder 2"/>
          <p:cNvSpPr>
            <a:spLocks noGrp="1"/>
          </p:cNvSpPr>
          <p:nvPr>
            <p:ph idx="1"/>
          </p:nvPr>
        </p:nvSpPr>
        <p:spPr/>
        <p:txBody>
          <a:bodyPr/>
          <a:lstStyle/>
          <a:p>
            <a:r>
              <a:rPr lang="en-US" dirty="0" smtClean="0"/>
              <a:t>Availability of programs vs. number of people in need</a:t>
            </a:r>
          </a:p>
          <a:p>
            <a:r>
              <a:rPr lang="en-US" dirty="0" smtClean="0"/>
              <a:t>Hard conversations</a:t>
            </a:r>
          </a:p>
        </p:txBody>
      </p:sp>
    </p:spTree>
    <p:extLst>
      <p:ext uri="{BB962C8B-B14F-4D97-AF65-F5344CB8AC3E}">
        <p14:creationId xmlns:p14="http://schemas.microsoft.com/office/powerpoint/2010/main" val="1970170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are eligible for assessment. Now what?</a:t>
            </a:r>
            <a:endParaRPr lang="en-US" dirty="0"/>
          </a:p>
        </p:txBody>
      </p:sp>
      <p:sp>
        <p:nvSpPr>
          <p:cNvPr id="3" name="Content Placeholder 2"/>
          <p:cNvSpPr>
            <a:spLocks noGrp="1"/>
          </p:cNvSpPr>
          <p:nvPr>
            <p:ph idx="1"/>
          </p:nvPr>
        </p:nvSpPr>
        <p:spPr/>
        <p:txBody>
          <a:bodyPr/>
          <a:lstStyle/>
          <a:p>
            <a:r>
              <a:rPr lang="en-US" dirty="0" smtClean="0"/>
              <a:t>CE Elevator speech – make it your own.</a:t>
            </a:r>
          </a:p>
          <a:p>
            <a:pPr lvl="1"/>
            <a:r>
              <a:rPr lang="en-US" dirty="0" smtClean="0"/>
              <a:t>All housing programs that serve people experiencing homelessness use the same assessment and pull from the same list in each region</a:t>
            </a:r>
          </a:p>
          <a:p>
            <a:pPr lvl="1"/>
            <a:r>
              <a:rPr lang="en-US" dirty="0" smtClean="0"/>
              <a:t>The questions in the assessment help us identify which programs you will be eligible for</a:t>
            </a:r>
          </a:p>
          <a:p>
            <a:pPr lvl="1"/>
            <a:r>
              <a:rPr lang="en-US" dirty="0" smtClean="0"/>
              <a:t>Housing is not guaranteed nor immediate </a:t>
            </a:r>
          </a:p>
          <a:p>
            <a:pPr lvl="2"/>
            <a:r>
              <a:rPr lang="en-US" dirty="0" smtClean="0"/>
              <a:t>Encourage client to apply for public housing, other waitlists when they open</a:t>
            </a:r>
          </a:p>
          <a:p>
            <a:pPr lvl="2"/>
            <a:r>
              <a:rPr lang="en-US" dirty="0" smtClean="0"/>
              <a:t>Talk about other resources to self-resolve</a:t>
            </a:r>
          </a:p>
          <a:p>
            <a:pPr lvl="2"/>
            <a:r>
              <a:rPr lang="en-US" dirty="0" smtClean="0"/>
              <a:t>This should be a distant plan B</a:t>
            </a:r>
          </a:p>
        </p:txBody>
      </p:sp>
    </p:spTree>
    <p:extLst>
      <p:ext uri="{BB962C8B-B14F-4D97-AF65-F5344CB8AC3E}">
        <p14:creationId xmlns:p14="http://schemas.microsoft.com/office/powerpoint/2010/main" val="237155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Coordinated Entry</a:t>
            </a:r>
            <a:endParaRPr lang="en-US" dirty="0"/>
          </a:p>
        </p:txBody>
      </p:sp>
      <p:sp>
        <p:nvSpPr>
          <p:cNvPr id="3" name="Content Placeholder 2"/>
          <p:cNvSpPr>
            <a:spLocks noGrp="1"/>
          </p:cNvSpPr>
          <p:nvPr>
            <p:ph idx="1"/>
          </p:nvPr>
        </p:nvSpPr>
        <p:spPr/>
        <p:txBody>
          <a:bodyPr/>
          <a:lstStyle/>
          <a:p>
            <a:r>
              <a:rPr lang="en-US" dirty="0"/>
              <a:t>www.safehomemn.org</a:t>
            </a:r>
          </a:p>
          <a:p>
            <a:pPr lvl="1"/>
            <a:r>
              <a:rPr lang="en-US" dirty="0" smtClean="0"/>
              <a:t>Find all up-to-date access point info, forms, and resources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1442" y="1175513"/>
            <a:ext cx="2623506" cy="4666343"/>
          </a:xfrm>
          <a:prstGeom prst="rect">
            <a:avLst/>
          </a:prstGeom>
        </p:spPr>
      </p:pic>
    </p:spTree>
    <p:extLst>
      <p:ext uri="{BB962C8B-B14F-4D97-AF65-F5344CB8AC3E}">
        <p14:creationId xmlns:p14="http://schemas.microsoft.com/office/powerpoint/2010/main" val="1400206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747</TotalTime>
  <Words>2907</Words>
  <Application>Microsoft Office PowerPoint</Application>
  <PresentationFormat>Widescreen</PresentationFormat>
  <Paragraphs>503</Paragraphs>
  <Slides>63</Slides>
  <Notes>60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Calibri</vt:lpstr>
      <vt:lpstr>Century Gothic</vt:lpstr>
      <vt:lpstr>DejaVu Sans</vt:lpstr>
      <vt:lpstr>Symbol</vt:lpstr>
      <vt:lpstr>Times New Roman</vt:lpstr>
      <vt:lpstr>Trebuchet MS</vt:lpstr>
      <vt:lpstr>Wingdings 3</vt:lpstr>
      <vt:lpstr>Facet</vt:lpstr>
      <vt:lpstr>Regional Assessor Training</vt:lpstr>
      <vt:lpstr>Assessor Certification</vt:lpstr>
      <vt:lpstr>Why are we here?</vt:lpstr>
      <vt:lpstr>Assessor’s Role</vt:lpstr>
      <vt:lpstr>Who do I assess?</vt:lpstr>
      <vt:lpstr>Who do I assess?</vt:lpstr>
      <vt:lpstr>Why can’t my client get assessed?</vt:lpstr>
      <vt:lpstr>They are eligible for assessment. Now what?</vt:lpstr>
      <vt:lpstr>Accessing Coordinated Entry</vt:lpstr>
      <vt:lpstr>Releases of Information - ROIs</vt:lpstr>
      <vt:lpstr>Assessment</vt:lpstr>
      <vt:lpstr>Assessment Common Questions</vt:lpstr>
      <vt:lpstr>Veteran Registry</vt:lpstr>
      <vt:lpstr>Assessment Sensitive questions</vt:lpstr>
      <vt:lpstr>Disability</vt:lpstr>
      <vt:lpstr>“Ability to live independently”</vt:lpstr>
      <vt:lpstr>Serious Mental Illness, “SMI”</vt:lpstr>
      <vt:lpstr>A word about disabilities</vt:lpstr>
      <vt:lpstr>Housing History</vt:lpstr>
      <vt:lpstr>Homelessness Definitions</vt:lpstr>
      <vt:lpstr>HUD Homelessness  For assessment purposes</vt:lpstr>
      <vt:lpstr>HUD Chronic Homelessness</vt:lpstr>
      <vt:lpstr>HUD Chronic Homelessness, con’t.</vt:lpstr>
      <vt:lpstr>HUD Chronic Homelessness </vt:lpstr>
      <vt:lpstr>MN Homeless Definitions</vt:lpstr>
      <vt:lpstr>MN Long-Term Homeless </vt:lpstr>
      <vt:lpstr>LTH Neutral Time</vt:lpstr>
      <vt:lpstr>Counting months and episodes</vt:lpstr>
      <vt:lpstr>Counting months and episodes</vt:lpstr>
      <vt:lpstr>Practice time!</vt:lpstr>
      <vt:lpstr>Exercise: Scenario 1</vt:lpstr>
      <vt:lpstr>Scenario 2</vt:lpstr>
      <vt:lpstr>Scenario 3</vt:lpstr>
      <vt:lpstr>Scenario 4</vt:lpstr>
      <vt:lpstr>Trickiest Assessment Section</vt:lpstr>
      <vt:lpstr>“My client doesn’t know exact dates”</vt:lpstr>
      <vt:lpstr>CoC and County preferences</vt:lpstr>
      <vt:lpstr>Housing Preferences</vt:lpstr>
      <vt:lpstr>Additional Notes Section</vt:lpstr>
      <vt:lpstr>Break time!</vt:lpstr>
      <vt:lpstr>VI-SPDAT</vt:lpstr>
      <vt:lpstr>VI-SPDAT</vt:lpstr>
      <vt:lpstr>VI-SPDAT Training videos</vt:lpstr>
      <vt:lpstr>VI-SPDAT MN Script</vt:lpstr>
      <vt:lpstr>VI-SPDAT</vt:lpstr>
      <vt:lpstr>VI-SPDAT</vt:lpstr>
      <vt:lpstr>VI-SPDAT: Scoring</vt:lpstr>
      <vt:lpstr>VI-SPDAT Scoring: SMAC</vt:lpstr>
      <vt:lpstr>OK, the assessment is over. Now what?</vt:lpstr>
      <vt:lpstr>Add to Priority List</vt:lpstr>
      <vt:lpstr>How to end your meeting How you end the meeting with your client will prepare them for what to do next.   Here are some closing conversation pointers to include in your wrap up. </vt:lpstr>
      <vt:lpstr>Having difficult conversations</vt:lpstr>
      <vt:lpstr>Practice!</vt:lpstr>
      <vt:lpstr>Getting “document-ready”</vt:lpstr>
      <vt:lpstr>Upload documents in HMIS!</vt:lpstr>
      <vt:lpstr>“Where am I on the list?”</vt:lpstr>
      <vt:lpstr>Updates</vt:lpstr>
      <vt:lpstr>PSH Prioritization</vt:lpstr>
      <vt:lpstr>Referral process</vt:lpstr>
      <vt:lpstr>Who is my Priority List Manager?</vt:lpstr>
      <vt:lpstr>Am I an assessor now?  …Nope!</vt:lpstr>
      <vt:lpstr>Evaluations!</vt:lpstr>
      <vt:lpstr>HMIS Data Entry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Assessor Training</dc:title>
  <dc:creator>Hewlett-Packard Company</dc:creator>
  <cp:lastModifiedBy>Hewlett-Packard Company</cp:lastModifiedBy>
  <cp:revision>58</cp:revision>
  <dcterms:created xsi:type="dcterms:W3CDTF">2019-02-11T19:03:55Z</dcterms:created>
  <dcterms:modified xsi:type="dcterms:W3CDTF">2019-05-01T16:10:56Z</dcterms:modified>
</cp:coreProperties>
</file>